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86" r:id="rId4"/>
    <p:sldId id="265" r:id="rId5"/>
    <p:sldId id="268" r:id="rId6"/>
    <p:sldId id="277" r:id="rId7"/>
    <p:sldId id="290" r:id="rId8"/>
    <p:sldId id="291" r:id="rId9"/>
    <p:sldId id="292" r:id="rId10"/>
    <p:sldId id="293" r:id="rId11"/>
    <p:sldId id="294" r:id="rId12"/>
    <p:sldId id="297" r:id="rId13"/>
    <p:sldId id="295" r:id="rId14"/>
    <p:sldId id="296" r:id="rId15"/>
    <p:sldId id="299" r:id="rId16"/>
    <p:sldId id="298" r:id="rId17"/>
    <p:sldId id="301" r:id="rId18"/>
    <p:sldId id="302" r:id="rId19"/>
    <p:sldId id="303" r:id="rId20"/>
    <p:sldId id="304" r:id="rId21"/>
    <p:sldId id="305" r:id="rId22"/>
    <p:sldId id="306" r:id="rId23"/>
    <p:sldId id="307"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1969"/>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55" autoAdjust="0"/>
    <p:restoredTop sz="81049" autoAdjust="0"/>
  </p:normalViewPr>
  <p:slideViewPr>
    <p:cSldViewPr snapToGrid="0">
      <p:cViewPr varScale="1">
        <p:scale>
          <a:sx n="56" d="100"/>
          <a:sy n="5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DDEB3-2192-46A0-9117-A26E07301BE5}" type="datetimeFigureOut">
              <a:rPr lang="fr-FR" smtClean="0"/>
              <a:t>10/04/2018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FD275-95B3-4758-AC11-151F2B3E0798}" type="slidenum">
              <a:rPr lang="fr-FR" smtClean="0"/>
              <a:t>‹#›</a:t>
            </a:fld>
            <a:endParaRPr lang="fr-FR"/>
          </a:p>
        </p:txBody>
      </p:sp>
    </p:spTree>
    <p:extLst>
      <p:ext uri="{BB962C8B-B14F-4D97-AF65-F5344CB8AC3E}">
        <p14:creationId xmlns:p14="http://schemas.microsoft.com/office/powerpoint/2010/main" val="153777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care about MCS because (1) their extensive</a:t>
            </a:r>
            <a:r>
              <a:rPr lang="en-US" baseline="0" dirty="0" smtClean="0"/>
              <a:t> cirrus anvils can cause surface radiative warming (2) their convective cores cause heavy, localized rainfall. </a:t>
            </a:r>
            <a:r>
              <a:rPr lang="en-US" dirty="0" smtClean="0"/>
              <a:t>We would like to know how these systems change with warming.</a:t>
            </a:r>
            <a:r>
              <a:rPr lang="en-US" baseline="0" dirty="0" smtClean="0"/>
              <a:t> This has been done by several studies in the past, but primarily with idealized modeling and there are limitations (boundary conditions, turbulence + microphysics parameterizations, etc.) to these.</a:t>
            </a:r>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2</a:t>
            </a:fld>
            <a:endParaRPr lang="fr-FR"/>
          </a:p>
        </p:txBody>
      </p:sp>
    </p:spTree>
    <p:extLst>
      <p:ext uri="{BB962C8B-B14F-4D97-AF65-F5344CB8AC3E}">
        <p14:creationId xmlns:p14="http://schemas.microsoft.com/office/powerpoint/2010/main" val="786659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 point 1</a:t>
            </a:r>
          </a:p>
          <a:p>
            <a:r>
              <a:rPr lang="en-US" sz="1200" dirty="0" smtClean="0"/>
              <a:t>- monsoon intensification during La Ni</a:t>
            </a:r>
            <a:r>
              <a:rPr lang="es-ES" sz="1200" dirty="0" smtClean="0"/>
              <a:t>ña</a:t>
            </a:r>
            <a:endParaRPr lang="en-US" sz="1200" dirty="0" smtClean="0"/>
          </a:p>
          <a:p>
            <a:r>
              <a:rPr lang="en-US" sz="1200" dirty="0" smtClean="0"/>
              <a:t>- eastward shift of the Pacific convective hotspot during El Ni</a:t>
            </a:r>
            <a:r>
              <a:rPr lang="es-ES" sz="1200" dirty="0" err="1" smtClean="0"/>
              <a:t>ño</a:t>
            </a:r>
            <a:endParaRPr lang="en-US" sz="1200" dirty="0" smtClean="0"/>
          </a:p>
          <a:p>
            <a:r>
              <a:rPr lang="en-US" sz="1200" dirty="0" smtClean="0"/>
              <a:t>- trans-Atlantic intensification during El Niño</a:t>
            </a:r>
          </a:p>
          <a:p>
            <a:endParaRPr lang="es-ES" dirty="0" smtClean="0"/>
          </a:p>
          <a:p>
            <a:r>
              <a:rPr lang="es-ES" dirty="0" err="1" smtClean="0"/>
              <a:t>For</a:t>
            </a:r>
            <a:r>
              <a:rPr lang="es-ES" dirty="0" smtClean="0"/>
              <a:t> </a:t>
            </a:r>
            <a:r>
              <a:rPr lang="es-ES" dirty="0" err="1" smtClean="0"/>
              <a:t>point</a:t>
            </a:r>
            <a:r>
              <a:rPr lang="es-ES" dirty="0" smtClean="0"/>
              <a:t> 2 </a:t>
            </a:r>
          </a:p>
          <a:p>
            <a:pPr marL="171450" indent="-171450">
              <a:buFontTx/>
              <a:buChar char="-"/>
            </a:pPr>
            <a:r>
              <a:rPr lang="es-ES" baseline="0" dirty="0" err="1" smtClean="0"/>
              <a:t>large</a:t>
            </a:r>
            <a:r>
              <a:rPr lang="es-ES" baseline="0" dirty="0" smtClean="0"/>
              <a:t> </a:t>
            </a:r>
            <a:r>
              <a:rPr lang="en-US" baseline="0" dirty="0" smtClean="0"/>
              <a:t>(at least for a value averaged over all of the tropics) negative OLR anomaly associated with MCS-collocated points during the warm season</a:t>
            </a:r>
          </a:p>
          <a:p>
            <a:pPr marL="171450" indent="-171450">
              <a:buFontTx/>
              <a:buChar char="-"/>
            </a:pPr>
            <a:r>
              <a:rPr lang="en-US" baseline="0" dirty="0" smtClean="0"/>
              <a:t>large positive MSE anomaly during the warm phase </a:t>
            </a:r>
          </a:p>
          <a:p>
            <a:pPr marL="171450" indent="-171450">
              <a:buFontTx/>
              <a:buChar char="-"/>
            </a:pPr>
            <a:r>
              <a:rPr lang="en-US" baseline="0" dirty="0" smtClean="0"/>
              <a:t>And high MCS frequency</a:t>
            </a:r>
          </a:p>
          <a:p>
            <a:pPr marL="171450" indent="-171450">
              <a:buFontTx/>
              <a:buChar char="-"/>
            </a:pPr>
            <a:r>
              <a:rPr lang="en-US" baseline="0" dirty="0" smtClean="0"/>
              <a:t>Small or negligible </a:t>
            </a:r>
            <a:r>
              <a:rPr lang="en-US" baseline="0" dirty="0" err="1" smtClean="0"/>
              <a:t>OLRa</a:t>
            </a:r>
            <a:r>
              <a:rPr lang="en-US" baseline="0" dirty="0" smtClean="0"/>
              <a:t>, negative </a:t>
            </a:r>
            <a:r>
              <a:rPr lang="en-US" baseline="0" dirty="0" err="1" smtClean="0"/>
              <a:t>MSEa</a:t>
            </a:r>
            <a:r>
              <a:rPr lang="en-US" baseline="0" dirty="0" smtClean="0"/>
              <a:t>, and few systems for cold phase</a:t>
            </a:r>
          </a:p>
          <a:p>
            <a:pPr marL="171450" indent="-171450">
              <a:buFontTx/>
              <a:buChar char="-"/>
            </a:pPr>
            <a:endParaRPr lang="en-US" baseline="0" dirty="0" smtClean="0"/>
          </a:p>
          <a:p>
            <a:pPr marL="0" indent="0">
              <a:buFontTx/>
              <a:buNone/>
            </a:pPr>
            <a:r>
              <a:rPr lang="en-US" baseline="0" dirty="0" smtClean="0"/>
              <a:t>For point 3</a:t>
            </a:r>
            <a:endParaRPr lang="es-ES" dirty="0" smtClean="0"/>
          </a:p>
          <a:p>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17</a:t>
            </a:fld>
            <a:endParaRPr lang="fr-FR"/>
          </a:p>
        </p:txBody>
      </p:sp>
    </p:spTree>
    <p:extLst>
      <p:ext uri="{BB962C8B-B14F-4D97-AF65-F5344CB8AC3E}">
        <p14:creationId xmlns:p14="http://schemas.microsoft.com/office/powerpoint/2010/main" val="388960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Convective zones shift northward</a:t>
            </a:r>
            <a:r>
              <a:rPr lang="en-US" baseline="0" dirty="0" smtClean="0"/>
              <a:t> with the ITCZ during boreal summer. The increase in system number is less dramatic than in DJF, but there is a greater increase in the Northern Atlantic.</a:t>
            </a:r>
          </a:p>
          <a:p>
            <a:endParaRPr lang="en-US" baseline="0" dirty="0" smtClean="0"/>
          </a:p>
          <a:p>
            <a:r>
              <a:rPr lang="en-US" baseline="0" dirty="0" smtClean="0"/>
              <a:t>As in DJF, frequency and initiation shifts generally mirror one another, but the decrease over the Amazon is more intense and the increase over the central Pacific is less so for the initiation field.</a:t>
            </a:r>
          </a:p>
          <a:p>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18</a:t>
            </a:fld>
            <a:endParaRPr lang="fr-FR"/>
          </a:p>
        </p:txBody>
      </p:sp>
    </p:spTree>
    <p:extLst>
      <p:ext uri="{BB962C8B-B14F-4D97-AF65-F5344CB8AC3E}">
        <p14:creationId xmlns:p14="http://schemas.microsoft.com/office/powerpoint/2010/main" val="176585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a:t>
            </a:r>
            <a:r>
              <a:rPr lang="en-US" baseline="0" dirty="0" smtClean="0"/>
              <a:t> means the value is larger in a La Nina year; red in an El Nino year.</a:t>
            </a:r>
          </a:p>
          <a:p>
            <a:endParaRPr lang="en-US" dirty="0" smtClean="0"/>
          </a:p>
          <a:p>
            <a:r>
              <a:rPr lang="en-US" i="1" dirty="0" smtClean="0"/>
              <a:t>FREQUENCY:</a:t>
            </a:r>
          </a:p>
          <a:p>
            <a:r>
              <a:rPr lang="en-US" dirty="0" smtClean="0"/>
              <a:t>Very expected Pacific</a:t>
            </a:r>
            <a:r>
              <a:rPr lang="en-US" baseline="0" dirty="0" smtClean="0"/>
              <a:t> “dipole” behavior:</a:t>
            </a:r>
            <a:endParaRPr lang="en-US" dirty="0" smtClean="0"/>
          </a:p>
          <a:p>
            <a:pPr marL="228600" indent="-228600">
              <a:buAutoNum type="arabicParenBoth"/>
            </a:pPr>
            <a:r>
              <a:rPr lang="en-US" dirty="0" smtClean="0"/>
              <a:t>Increase in the MCS frequency over the central Pacific</a:t>
            </a:r>
            <a:r>
              <a:rPr lang="en-US" baseline="0" dirty="0" smtClean="0"/>
              <a:t> where the SST increase is greatest.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But the region of increased frequency also extends all the way eastward to the South American coast.</a:t>
            </a:r>
            <a:endParaRPr lang="fr-FR" dirty="0" smtClean="0"/>
          </a:p>
          <a:p>
            <a:r>
              <a:rPr lang="en-US" dirty="0" smtClean="0"/>
              <a:t>(2) Decrease in the MCS frequency over the west Pacific (Maritime Continent)</a:t>
            </a:r>
            <a:r>
              <a:rPr lang="en-US" baseline="0" dirty="0" smtClean="0"/>
              <a:t> where the SST has dropped.</a:t>
            </a:r>
          </a:p>
          <a:p>
            <a:endParaRPr lang="en-US" baseline="0" dirty="0" smtClean="0"/>
          </a:p>
          <a:p>
            <a:r>
              <a:rPr lang="en-US" baseline="0" dirty="0" smtClean="0"/>
              <a:t>But there are also decreases in frequency of passage over the Amazon, Sahel, and Indian Ocean during the warm phase.</a:t>
            </a:r>
          </a:p>
          <a:p>
            <a:endParaRPr lang="en-US" baseline="0" dirty="0" smtClean="0"/>
          </a:p>
        </p:txBody>
      </p:sp>
      <p:sp>
        <p:nvSpPr>
          <p:cNvPr id="4" name="Slide Number Placeholder 3"/>
          <p:cNvSpPr>
            <a:spLocks noGrp="1"/>
          </p:cNvSpPr>
          <p:nvPr>
            <p:ph type="sldNum" sz="quarter" idx="10"/>
          </p:nvPr>
        </p:nvSpPr>
        <p:spPr/>
        <p:txBody>
          <a:bodyPr/>
          <a:lstStyle/>
          <a:p>
            <a:fld id="{A7FFD275-95B3-4758-AC11-151F2B3E0798}" type="slidenum">
              <a:rPr lang="fr-FR" smtClean="0"/>
              <a:t>19</a:t>
            </a:fld>
            <a:endParaRPr lang="fr-FR"/>
          </a:p>
        </p:txBody>
      </p:sp>
    </p:spTree>
    <p:extLst>
      <p:ext uri="{BB962C8B-B14F-4D97-AF65-F5344CB8AC3E}">
        <p14:creationId xmlns:p14="http://schemas.microsoft.com/office/powerpoint/2010/main" val="50375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a:t>
            </a:r>
            <a:r>
              <a:rPr lang="en-US" baseline="0" dirty="0" smtClean="0"/>
              <a:t> means the value is larger in a La Nina year; red in an El Nino year.</a:t>
            </a:r>
          </a:p>
          <a:p>
            <a:endParaRPr lang="en-US" dirty="0" smtClean="0"/>
          </a:p>
          <a:p>
            <a:r>
              <a:rPr lang="en-US" i="1" dirty="0" smtClean="0"/>
              <a:t>FREQUENCY:</a:t>
            </a:r>
          </a:p>
          <a:p>
            <a:r>
              <a:rPr lang="en-US" dirty="0" smtClean="0"/>
              <a:t>Very expected Pacific</a:t>
            </a:r>
            <a:r>
              <a:rPr lang="en-US" baseline="0" dirty="0" smtClean="0"/>
              <a:t> “dipole” behavior:</a:t>
            </a:r>
            <a:endParaRPr lang="en-US" dirty="0" smtClean="0"/>
          </a:p>
          <a:p>
            <a:pPr marL="228600" indent="-228600">
              <a:buAutoNum type="arabicParenBoth"/>
            </a:pPr>
            <a:r>
              <a:rPr lang="en-US" dirty="0" smtClean="0"/>
              <a:t>Increase in the MCS frequency over the central Pacific</a:t>
            </a:r>
            <a:r>
              <a:rPr lang="en-US" baseline="0" dirty="0" smtClean="0"/>
              <a:t> where the SST increase is greatest.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But the region of increased frequency also extends all the way eastward to the South American coast.</a:t>
            </a:r>
            <a:endParaRPr lang="fr-FR" dirty="0" smtClean="0"/>
          </a:p>
          <a:p>
            <a:r>
              <a:rPr lang="en-US" dirty="0" smtClean="0"/>
              <a:t>(2) Decrease in the MCS frequency over the west Pacific (Maritime Continent)</a:t>
            </a:r>
            <a:r>
              <a:rPr lang="en-US" baseline="0" dirty="0" smtClean="0"/>
              <a:t> where the SST has dropped.</a:t>
            </a:r>
          </a:p>
          <a:p>
            <a:endParaRPr lang="en-US" baseline="0" dirty="0" smtClean="0"/>
          </a:p>
          <a:p>
            <a:r>
              <a:rPr lang="en-US" baseline="0" dirty="0" smtClean="0"/>
              <a:t>But there are also decreases in frequency of passage over the Amazon, Sahel, and Indian Ocean during the warm phase.</a:t>
            </a:r>
          </a:p>
          <a:p>
            <a:endParaRPr lang="en-US" baseline="0" dirty="0" smtClean="0"/>
          </a:p>
        </p:txBody>
      </p:sp>
      <p:sp>
        <p:nvSpPr>
          <p:cNvPr id="4" name="Slide Number Placeholder 3"/>
          <p:cNvSpPr>
            <a:spLocks noGrp="1"/>
          </p:cNvSpPr>
          <p:nvPr>
            <p:ph type="sldNum" sz="quarter" idx="10"/>
          </p:nvPr>
        </p:nvSpPr>
        <p:spPr/>
        <p:txBody>
          <a:bodyPr/>
          <a:lstStyle/>
          <a:p>
            <a:fld id="{A7FFD275-95B3-4758-AC11-151F2B3E0798}" type="slidenum">
              <a:rPr lang="fr-FR" smtClean="0"/>
              <a:t>22</a:t>
            </a:fld>
            <a:endParaRPr lang="fr-FR"/>
          </a:p>
        </p:txBody>
      </p:sp>
    </p:spTree>
    <p:extLst>
      <p:ext uri="{BB962C8B-B14F-4D97-AF65-F5344CB8AC3E}">
        <p14:creationId xmlns:p14="http://schemas.microsoft.com/office/powerpoint/2010/main" val="788997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strong, low-level shear,</a:t>
            </a:r>
            <a:r>
              <a:rPr lang="en-US" baseline="0" dirty="0" smtClean="0"/>
              <a:t> vertical motions within the storm will be slant-wise down this gradient, a kind of layer ascent.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Can we explain this with a trade wind weakening that adjusts the vertical shear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Shear profiles over the Sahel</a:t>
            </a:r>
            <a:r>
              <a:rPr lang="en-US" baseline="0" dirty="0" smtClean="0"/>
              <a:t> are anomalous.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Largest warm-cold phase differences for the most elongated systems.</a:t>
            </a:r>
            <a:endParaRPr lang="fr-FR" dirty="0" smtClean="0"/>
          </a:p>
          <a:p>
            <a:endParaRPr lang="en-US" baseline="0" dirty="0" smtClean="0"/>
          </a:p>
          <a:p>
            <a:endParaRPr lang="en-US" baseline="0" dirty="0" smtClean="0"/>
          </a:p>
          <a:p>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23</a:t>
            </a:fld>
            <a:endParaRPr lang="fr-FR"/>
          </a:p>
        </p:txBody>
      </p:sp>
    </p:spTree>
    <p:extLst>
      <p:ext uri="{BB962C8B-B14F-4D97-AF65-F5344CB8AC3E}">
        <p14:creationId xmlns:p14="http://schemas.microsoft.com/office/powerpoint/2010/main" val="398278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Because these systems – their frequency and properties – are highly variable, we will need data with long temporal range and complete spatial coverage. This allows us to construct </a:t>
            </a:r>
            <a:r>
              <a:rPr lang="en-US" baseline="0" dirty="0" err="1" smtClean="0"/>
              <a:t>climatologies</a:t>
            </a:r>
            <a:r>
              <a:rPr lang="en-US" baseline="0" dirty="0" smtClean="0"/>
              <a:t> and generalize.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This leads to a scale issue. MCS are mesoscale phenomena, whose structure and propagation should be determined by mesoscale meteorological conditions. But we would also like to understand their interactions / feedbacks with large-scale energy balances, precipitation budgets, and circulation. With </a:t>
            </a:r>
            <a:r>
              <a:rPr lang="en-US" baseline="0" dirty="0" err="1" smtClean="0"/>
              <a:t>climatologies</a:t>
            </a:r>
            <a:r>
              <a:rPr lang="en-US" baseline="0" dirty="0" smtClean="0"/>
              <a:t>, we can begin to bridge this scale gap.</a:t>
            </a:r>
          </a:p>
          <a:p>
            <a:r>
              <a:rPr lang="en-US" dirty="0" smtClean="0"/>
              <a:t>-- El Nino provides</a:t>
            </a:r>
            <a:r>
              <a:rPr lang="en-US" baseline="0" dirty="0" smtClean="0"/>
              <a:t> a proxy for large-scale surface warming, although there are caveats to the proxy and simple understanding of system changes with ENSO phase is interesting unto itself.</a:t>
            </a:r>
          </a:p>
          <a:p>
            <a:endParaRPr lang="en-US" baseline="0" dirty="0" smtClean="0"/>
          </a:p>
          <a:p>
            <a:r>
              <a:rPr lang="en-US" b="1" dirty="0" smtClean="0"/>
              <a:t>some nice analogy or conceptual framework </a:t>
            </a:r>
            <a:r>
              <a:rPr lang="en-US" b="0" dirty="0" smtClean="0"/>
              <a:t>–</a:t>
            </a:r>
            <a:r>
              <a:rPr lang="en-US" b="0" baseline="0" dirty="0" smtClean="0"/>
              <a:t> heat engine thing …?</a:t>
            </a:r>
            <a:endParaRPr lang="en-US" b="1" baseline="0" dirty="0" smtClean="0"/>
          </a:p>
          <a:p>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3</a:t>
            </a:fld>
            <a:endParaRPr lang="fr-FR"/>
          </a:p>
        </p:txBody>
      </p:sp>
    </p:spTree>
    <p:extLst>
      <p:ext uri="{BB962C8B-B14F-4D97-AF65-F5344CB8AC3E}">
        <p14:creationId xmlns:p14="http://schemas.microsoft.com/office/powerpoint/2010/main" val="2460896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a:t>
            </a:r>
            <a:r>
              <a:rPr lang="en-US" baseline="0" dirty="0" smtClean="0"/>
              <a:t> means the value is larger in a La Nina year; red in an El Nino year.</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FREQUENCY</a:t>
            </a:r>
            <a:r>
              <a:rPr lang="en-US" i="0" dirty="0" smtClean="0"/>
              <a:t>:</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simplest question we can ask is if these systems are more frequent when the surface is warmer. The answer is no when we look at the tropics in their entirety;</a:t>
            </a:r>
            <a:r>
              <a:rPr lang="en-US" baseline="0" dirty="0" smtClean="0"/>
              <a:t> there is large variability in system occurrence.</a:t>
            </a:r>
            <a:r>
              <a:rPr lang="en-US" dirty="0" smtClean="0"/>
              <a:t> But for smaller subdomains, particularly oceanic ones</a:t>
            </a:r>
            <a:r>
              <a:rPr lang="en-US" baseline="0" dirty="0" smtClean="0"/>
              <a:t> a</a:t>
            </a:r>
            <a:r>
              <a:rPr lang="en-US" dirty="0" smtClean="0"/>
              <a:t>nd the Amazon ones (which are interestingly similar), there are statistically</a:t>
            </a:r>
            <a:r>
              <a:rPr lang="en-US" baseline="0" dirty="0" smtClean="0"/>
              <a:t> </a:t>
            </a:r>
            <a:r>
              <a:rPr lang="en-US" dirty="0" smtClean="0"/>
              <a:t>significant shifts.</a:t>
            </a:r>
            <a:endParaRPr lang="fr-FR" dirty="0" smtClean="0"/>
          </a:p>
          <a:p>
            <a:endParaRPr lang="en-US" i="1" dirty="0" smtClean="0"/>
          </a:p>
          <a:p>
            <a:r>
              <a:rPr lang="en-US" dirty="0" smtClean="0"/>
              <a:t>Very expected Pacific</a:t>
            </a:r>
            <a:r>
              <a:rPr lang="en-US" baseline="0" dirty="0" smtClean="0"/>
              <a:t> “dipole” behavior:</a:t>
            </a:r>
            <a:endParaRPr lang="en-US" dirty="0" smtClean="0"/>
          </a:p>
          <a:p>
            <a:pPr marL="228600" indent="-228600">
              <a:buAutoNum type="arabicParenBoth"/>
            </a:pPr>
            <a:r>
              <a:rPr lang="en-US" dirty="0" smtClean="0"/>
              <a:t>Increase in the MCS frequency over the central Pacific</a:t>
            </a:r>
            <a:r>
              <a:rPr lang="en-US" baseline="0" dirty="0" smtClean="0"/>
              <a:t> where the SST increase is greatest.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But the region of increased frequency also extends all the way eastward to the South American coast.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When the ocean surface near the Amazon cools (La Nina), </a:t>
            </a:r>
            <a:r>
              <a:rPr lang="en-US" dirty="0" smtClean="0"/>
              <a:t>the warmer forest surface becomes favorable for system development. 	(This is less true over the Maritime continent because the SST changes west of the International Date Line are smaller than those 	east of the Date Line.</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r>
              <a:rPr lang="en-US" dirty="0" smtClean="0"/>
              <a:t>(2) Decrease in the MCS frequency over the west Pacific (Maritime Continent)</a:t>
            </a:r>
            <a:r>
              <a:rPr lang="en-US" baseline="0" dirty="0" smtClean="0"/>
              <a:t> where the SST has dropped.</a:t>
            </a:r>
          </a:p>
          <a:p>
            <a:r>
              <a:rPr lang="en-US" baseline="0" dirty="0" smtClean="0"/>
              <a:t>	But there are also decreases in frequency of passage over the Amazon, Sahel, and Indian Ocean during the warm phase.</a:t>
            </a:r>
          </a:p>
          <a:p>
            <a:endParaRPr lang="en-US" baseline="0" dirty="0" smtClean="0"/>
          </a:p>
          <a:p>
            <a:r>
              <a:rPr lang="en-US" baseline="0" dirty="0" smtClean="0"/>
              <a:t>Frequency shifts and initiation shifts generally mirror one another, but the decrease over the Amazon is more intense and the increase over the central Pacific is less so for the initiation field.</a:t>
            </a:r>
          </a:p>
          <a:p>
            <a:endParaRPr lang="en-US" baseline="0" dirty="0" smtClean="0"/>
          </a:p>
        </p:txBody>
      </p:sp>
      <p:sp>
        <p:nvSpPr>
          <p:cNvPr id="4" name="Slide Number Placeholder 3"/>
          <p:cNvSpPr>
            <a:spLocks noGrp="1"/>
          </p:cNvSpPr>
          <p:nvPr>
            <p:ph type="sldNum" sz="quarter" idx="10"/>
          </p:nvPr>
        </p:nvSpPr>
        <p:spPr/>
        <p:txBody>
          <a:bodyPr/>
          <a:lstStyle/>
          <a:p>
            <a:fld id="{A7FFD275-95B3-4758-AC11-151F2B3E0798}" type="slidenum">
              <a:rPr lang="fr-FR" smtClean="0"/>
              <a:t>4</a:t>
            </a:fld>
            <a:endParaRPr lang="fr-FR"/>
          </a:p>
        </p:txBody>
      </p:sp>
    </p:spTree>
    <p:extLst>
      <p:ext uri="{BB962C8B-B14F-4D97-AF65-F5344CB8AC3E}">
        <p14:creationId xmlns:p14="http://schemas.microsoft.com/office/powerpoint/2010/main" val="198450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these fields in general first. Generally max radius</a:t>
            </a:r>
            <a:r>
              <a:rPr lang="en-US" baseline="0" dirty="0" smtClean="0"/>
              <a:t> is increasing in the warm phase, generally minimum temperature is decreasing in the warm phase. The storms are just BIGGER overall.</a:t>
            </a:r>
            <a:endParaRPr lang="en-US" dirty="0" smtClean="0"/>
          </a:p>
          <a:p>
            <a:r>
              <a:rPr lang="en-US" dirty="0" smtClean="0"/>
              <a:t>Another way to understand this question is, is the same quantity</a:t>
            </a:r>
            <a:r>
              <a:rPr lang="en-US" baseline="0" dirty="0" smtClean="0"/>
              <a:t> of moisture simply being concentrated in a narrow and elongated column? Or is there more moisture contained in the one structure versus the other?</a:t>
            </a:r>
          </a:p>
          <a:p>
            <a:endParaRPr lang="en-US" baseline="0" dirty="0" smtClean="0"/>
          </a:p>
        </p:txBody>
      </p:sp>
      <p:sp>
        <p:nvSpPr>
          <p:cNvPr id="4" name="Slide Number Placeholder 3"/>
          <p:cNvSpPr>
            <a:spLocks noGrp="1"/>
          </p:cNvSpPr>
          <p:nvPr>
            <p:ph type="sldNum" sz="quarter" idx="10"/>
          </p:nvPr>
        </p:nvSpPr>
        <p:spPr/>
        <p:txBody>
          <a:bodyPr/>
          <a:lstStyle/>
          <a:p>
            <a:fld id="{A7FFD275-95B3-4758-AC11-151F2B3E0798}" type="slidenum">
              <a:rPr lang="fr-FR" smtClean="0"/>
              <a:t>6</a:t>
            </a:fld>
            <a:endParaRPr lang="fr-FR"/>
          </a:p>
        </p:txBody>
      </p:sp>
    </p:spTree>
    <p:extLst>
      <p:ext uri="{BB962C8B-B14F-4D97-AF65-F5344CB8AC3E}">
        <p14:creationId xmlns:p14="http://schemas.microsoft.com/office/powerpoint/2010/main" val="312331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 of the</a:t>
            </a:r>
            <a:r>
              <a:rPr lang="en-US" baseline="0" dirty="0" smtClean="0"/>
              <a:t> circles is the size of the storm.</a:t>
            </a:r>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7</a:t>
            </a:fld>
            <a:endParaRPr lang="fr-FR"/>
          </a:p>
        </p:txBody>
      </p:sp>
    </p:spTree>
    <p:extLst>
      <p:ext uri="{BB962C8B-B14F-4D97-AF65-F5344CB8AC3E}">
        <p14:creationId xmlns:p14="http://schemas.microsoft.com/office/powerpoint/2010/main" val="134699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7FFD275-95B3-4758-AC11-151F2B3E0798}" type="slidenum">
              <a:rPr lang="fr-FR" smtClean="0"/>
              <a:t>8</a:t>
            </a:fld>
            <a:endParaRPr lang="fr-FR"/>
          </a:p>
        </p:txBody>
      </p:sp>
    </p:spTree>
    <p:extLst>
      <p:ext uri="{BB962C8B-B14F-4D97-AF65-F5344CB8AC3E}">
        <p14:creationId xmlns:p14="http://schemas.microsoft.com/office/powerpoint/2010/main" val="104567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ideas of upped-ante mechanism and the OLR signature</a:t>
            </a:r>
            <a:r>
              <a:rPr lang="en-US" baseline="0" dirty="0" smtClean="0"/>
              <a:t> (from moisture redistribution in the system) employ </a:t>
            </a:r>
            <a:r>
              <a:rPr lang="en-US" baseline="0" dirty="0" err="1" smtClean="0"/>
              <a:t>climatologies</a:t>
            </a:r>
            <a:r>
              <a:rPr lang="en-US" baseline="0" dirty="0" smtClean="0"/>
              <a:t> of properties and conditions over systems of all lifetimes. Can we also learn something about how systems tend to evolve in the warm versus cold phase? To do this, a growth metric is defined.</a:t>
            </a:r>
          </a:p>
          <a:p>
            <a:endParaRPr lang="en-US" baseline="0" dirty="0" smtClean="0"/>
          </a:p>
          <a:p>
            <a:r>
              <a:rPr lang="en-US" baseline="0" dirty="0" smtClean="0"/>
              <a:t>In the gamma difference fields we see negative values often. If gamma generally has a negative magnitude, as in the absolute field for the warm phase, then the growth metric is </a:t>
            </a:r>
            <a:r>
              <a:rPr lang="en-US" i="1" baseline="0" dirty="0" smtClean="0"/>
              <a:t>more negative</a:t>
            </a:r>
            <a:r>
              <a:rPr lang="en-US" i="0" baseline="0" dirty="0" smtClean="0"/>
              <a:t> in the cold phase. This means the systems are vertically contracting and horizontally shrinking more quickly during the cold phase. They are decaying more quickly in the cold phase.</a:t>
            </a:r>
          </a:p>
          <a:p>
            <a:endParaRPr lang="en-US" i="0" baseline="0" dirty="0" smtClean="0"/>
          </a:p>
          <a:p>
            <a:r>
              <a:rPr lang="en-US" i="0" baseline="0" dirty="0" smtClean="0"/>
              <a:t>In any regions where the gamma difference is positive, the opposite effect should be at play. The systems are decaying faster for the warm phase.</a:t>
            </a:r>
            <a:endParaRPr lang="en-US" baseline="0" dirty="0" smtClean="0"/>
          </a:p>
          <a:p>
            <a:endParaRPr lang="en-US" dirty="0" smtClean="0"/>
          </a:p>
          <a:p>
            <a:r>
              <a:rPr lang="en-US" dirty="0" smtClean="0"/>
              <a:t>Generally the system growth metric is negative, meaning that generally the vertical deepening</a:t>
            </a:r>
            <a:r>
              <a:rPr lang="en-US" baseline="0" dirty="0" smtClean="0"/>
              <a:t> and horizontal spreading of the systems occurs rapidly after system initiation and then decays away. And generally it is more negative in the cold phase, so systems contract or shrink more dramatically </a:t>
            </a:r>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9</a:t>
            </a:fld>
            <a:endParaRPr lang="fr-FR"/>
          </a:p>
        </p:txBody>
      </p:sp>
    </p:spTree>
    <p:extLst>
      <p:ext uri="{BB962C8B-B14F-4D97-AF65-F5344CB8AC3E}">
        <p14:creationId xmlns:p14="http://schemas.microsoft.com/office/powerpoint/2010/main" val="69192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ideas of upped-ante mechanism and the OLR signature</a:t>
            </a:r>
            <a:r>
              <a:rPr lang="en-US" baseline="0" dirty="0" smtClean="0"/>
              <a:t> (from moisture redistribution in the system) employ </a:t>
            </a:r>
            <a:r>
              <a:rPr lang="en-US" baseline="0" dirty="0" err="1" smtClean="0"/>
              <a:t>climatologies</a:t>
            </a:r>
            <a:r>
              <a:rPr lang="en-US" baseline="0" dirty="0" smtClean="0"/>
              <a:t> of properties and conditions over systems of all lifetimes. Can we also learn something about how systems tend to evolve in the warm versus cold phase? To do this, a growth metric is defined.</a:t>
            </a:r>
          </a:p>
          <a:p>
            <a:endParaRPr lang="en-US" baseline="0" dirty="0" smtClean="0"/>
          </a:p>
          <a:p>
            <a:r>
              <a:rPr lang="en-US" baseline="0" dirty="0" smtClean="0"/>
              <a:t>In the gamma difference fields we see negative values often. If gamma generally has a negative magnitude, as in the absolute field for the warm phase, then the growth metric is </a:t>
            </a:r>
            <a:r>
              <a:rPr lang="en-US" i="1" baseline="0" dirty="0" smtClean="0"/>
              <a:t>more negative</a:t>
            </a:r>
            <a:r>
              <a:rPr lang="en-US" i="0" baseline="0" dirty="0" smtClean="0"/>
              <a:t> in the cold phase. This means the systems are vertically contracting and horizontally shrinking more quickly during the cold phase. They are decaying more quickly in the cold phase.</a:t>
            </a:r>
          </a:p>
          <a:p>
            <a:endParaRPr lang="en-US" i="0" baseline="0" dirty="0" smtClean="0"/>
          </a:p>
          <a:p>
            <a:r>
              <a:rPr lang="en-US" i="0" baseline="0" dirty="0" smtClean="0"/>
              <a:t>In any regions where the gamma difference is positive, the opposite effect should be at play. The systems are decaying faster for the warm phase.</a:t>
            </a:r>
            <a:endParaRPr lang="en-US" baseline="0" dirty="0" smtClean="0"/>
          </a:p>
          <a:p>
            <a:endParaRPr lang="en-US" dirty="0" smtClean="0"/>
          </a:p>
          <a:p>
            <a:r>
              <a:rPr lang="en-US" dirty="0" smtClean="0"/>
              <a:t>Generally the system growth metric is negative, meaning that generally the vertical deepening</a:t>
            </a:r>
            <a:r>
              <a:rPr lang="en-US" baseline="0" dirty="0" smtClean="0"/>
              <a:t> and horizontal spreading of the systems occurs rapidly after system initiation and then decays away. And generally it is more negative in the cold phase, so systems contract or shrink more dramatically </a:t>
            </a:r>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10</a:t>
            </a:fld>
            <a:endParaRPr lang="fr-FR"/>
          </a:p>
        </p:txBody>
      </p:sp>
    </p:spTree>
    <p:extLst>
      <p:ext uri="{BB962C8B-B14F-4D97-AF65-F5344CB8AC3E}">
        <p14:creationId xmlns:p14="http://schemas.microsoft.com/office/powerpoint/2010/main" val="349771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ideas of upped-ante mechanism and the OLR signature</a:t>
            </a:r>
            <a:r>
              <a:rPr lang="en-US" baseline="0" dirty="0" smtClean="0"/>
              <a:t> (from moisture redistribution in the system) employ </a:t>
            </a:r>
            <a:r>
              <a:rPr lang="en-US" baseline="0" dirty="0" err="1" smtClean="0"/>
              <a:t>climatologies</a:t>
            </a:r>
            <a:r>
              <a:rPr lang="en-US" baseline="0" dirty="0" smtClean="0"/>
              <a:t> of properties and conditions over systems of all lifetimes. Can we also learn something about how systems tend to evolve in the warm versus cold phase? To do this, a growth metric is defined.</a:t>
            </a:r>
          </a:p>
          <a:p>
            <a:endParaRPr lang="en-US" baseline="0" dirty="0" smtClean="0"/>
          </a:p>
          <a:p>
            <a:r>
              <a:rPr lang="en-US" baseline="0" dirty="0" smtClean="0"/>
              <a:t>In the gamma difference fields we see negative values often. If gamma generally has a negative magnitude, as in the absolute field for the warm phase, then the growth metric is </a:t>
            </a:r>
            <a:r>
              <a:rPr lang="en-US" i="1" baseline="0" dirty="0" smtClean="0"/>
              <a:t>more negative</a:t>
            </a:r>
            <a:r>
              <a:rPr lang="en-US" i="0" baseline="0" dirty="0" smtClean="0"/>
              <a:t> in the cold phase. This means the systems are vertically contracting and horizontally shrinking more quickly during the cold phase. They are decaying more quickly in the cold phase.</a:t>
            </a:r>
          </a:p>
          <a:p>
            <a:endParaRPr lang="en-US" i="0" baseline="0" dirty="0" smtClean="0"/>
          </a:p>
          <a:p>
            <a:r>
              <a:rPr lang="en-US" i="0" baseline="0" dirty="0" smtClean="0"/>
              <a:t>In any regions where the gamma difference is positive, the opposite effect should be at play. The systems are decaying faster for the warm phase.</a:t>
            </a:r>
            <a:endParaRPr lang="en-US" baseline="0" dirty="0" smtClean="0"/>
          </a:p>
          <a:p>
            <a:endParaRPr lang="en-US" dirty="0" smtClean="0"/>
          </a:p>
          <a:p>
            <a:r>
              <a:rPr lang="en-US" dirty="0" smtClean="0"/>
              <a:t>Generally the system growth metric is negative, meaning that generally the vertical deepening</a:t>
            </a:r>
            <a:r>
              <a:rPr lang="en-US" baseline="0" dirty="0" smtClean="0"/>
              <a:t> and horizontal spreading of the systems occurs rapidly after system initiation and then decays away. And generally it is more negative in the cold phase, so systems contract or shrink more dramatically </a:t>
            </a:r>
            <a:endParaRPr lang="fr-FR" dirty="0"/>
          </a:p>
        </p:txBody>
      </p:sp>
      <p:sp>
        <p:nvSpPr>
          <p:cNvPr id="4" name="Slide Number Placeholder 3"/>
          <p:cNvSpPr>
            <a:spLocks noGrp="1"/>
          </p:cNvSpPr>
          <p:nvPr>
            <p:ph type="sldNum" sz="quarter" idx="10"/>
          </p:nvPr>
        </p:nvSpPr>
        <p:spPr/>
        <p:txBody>
          <a:bodyPr/>
          <a:lstStyle/>
          <a:p>
            <a:fld id="{A7FFD275-95B3-4758-AC11-151F2B3E0798}" type="slidenum">
              <a:rPr lang="fr-FR" smtClean="0"/>
              <a:t>12</a:t>
            </a:fld>
            <a:endParaRPr lang="fr-FR"/>
          </a:p>
        </p:txBody>
      </p:sp>
    </p:spTree>
    <p:extLst>
      <p:ext uri="{BB962C8B-B14F-4D97-AF65-F5344CB8AC3E}">
        <p14:creationId xmlns:p14="http://schemas.microsoft.com/office/powerpoint/2010/main" val="230374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1873B3C6-CC13-486E-BB84-173CA7E2F0E5}" type="datetimeFigureOut">
              <a:rPr lang="fr-FR" smtClean="0"/>
              <a:t>10/04/2018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409354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1873B3C6-CC13-486E-BB84-173CA7E2F0E5}" type="datetimeFigureOut">
              <a:rPr lang="fr-FR" smtClean="0"/>
              <a:t>10/04/2018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266713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1873B3C6-CC13-486E-BB84-173CA7E2F0E5}" type="datetimeFigureOut">
              <a:rPr lang="fr-FR" smtClean="0"/>
              <a:t>10/04/2018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3222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1873B3C6-CC13-486E-BB84-173CA7E2F0E5}" type="datetimeFigureOut">
              <a:rPr lang="fr-FR" smtClean="0"/>
              <a:t>10/04/2018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1025080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3B3C6-CC13-486E-BB84-173CA7E2F0E5}" type="datetimeFigureOut">
              <a:rPr lang="fr-FR" smtClean="0"/>
              <a:t>10/04/2018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40163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1873B3C6-CC13-486E-BB84-173CA7E2F0E5}" type="datetimeFigureOut">
              <a:rPr lang="fr-FR" smtClean="0"/>
              <a:t>10/04/2018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160689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1873B3C6-CC13-486E-BB84-173CA7E2F0E5}" type="datetimeFigureOut">
              <a:rPr lang="fr-FR" smtClean="0"/>
              <a:t>10/04/2018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292319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1873B3C6-CC13-486E-BB84-173CA7E2F0E5}" type="datetimeFigureOut">
              <a:rPr lang="fr-FR" smtClean="0"/>
              <a:t>10/04/2018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198456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3B3C6-CC13-486E-BB84-173CA7E2F0E5}" type="datetimeFigureOut">
              <a:rPr lang="fr-FR" smtClean="0"/>
              <a:t>10/04/2018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41120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3B3C6-CC13-486E-BB84-173CA7E2F0E5}" type="datetimeFigureOut">
              <a:rPr lang="fr-FR" smtClean="0"/>
              <a:t>10/04/2018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274907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3B3C6-CC13-486E-BB84-173CA7E2F0E5}" type="datetimeFigureOut">
              <a:rPr lang="fr-FR" smtClean="0"/>
              <a:t>10/04/2018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F3E984-B65D-4C05-87A3-3D4FBB9355B7}" type="slidenum">
              <a:rPr lang="fr-FR" smtClean="0"/>
              <a:t>‹#›</a:t>
            </a:fld>
            <a:endParaRPr lang="fr-FR"/>
          </a:p>
        </p:txBody>
      </p:sp>
    </p:spTree>
    <p:extLst>
      <p:ext uri="{BB962C8B-B14F-4D97-AF65-F5344CB8AC3E}">
        <p14:creationId xmlns:p14="http://schemas.microsoft.com/office/powerpoint/2010/main" val="406391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3B3C6-CC13-486E-BB84-173CA7E2F0E5}" type="datetimeFigureOut">
              <a:rPr lang="fr-FR" smtClean="0"/>
              <a:t>10/04/2018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3E984-B65D-4C05-87A3-3D4FBB9355B7}" type="slidenum">
              <a:rPr lang="fr-FR" smtClean="0"/>
              <a:t>‹#›</a:t>
            </a:fld>
            <a:endParaRPr lang="fr-FR"/>
          </a:p>
        </p:txBody>
      </p:sp>
    </p:spTree>
    <p:extLst>
      <p:ext uri="{BB962C8B-B14F-4D97-AF65-F5344CB8AC3E}">
        <p14:creationId xmlns:p14="http://schemas.microsoft.com/office/powerpoint/2010/main" val="277699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gif"/><Relationship Id="rId11"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0290" y="199291"/>
            <a:ext cx="11341081" cy="1974566"/>
          </a:xfrm>
        </p:spPr>
        <p:txBody>
          <a:bodyPr>
            <a:noAutofit/>
          </a:bodyPr>
          <a:lstStyle/>
          <a:p>
            <a:r>
              <a:rPr lang="en-US" sz="6500" b="1" dirty="0" smtClean="0"/>
              <a:t>Changes in mesoscale convective system structure with ENSO phase</a:t>
            </a:r>
            <a:endParaRPr lang="fr-FR" sz="6500" b="1" dirty="0"/>
          </a:p>
        </p:txBody>
      </p:sp>
      <p:sp>
        <p:nvSpPr>
          <p:cNvPr id="3" name="TextBox 2"/>
          <p:cNvSpPr txBox="1"/>
          <p:nvPr/>
        </p:nvSpPr>
        <p:spPr>
          <a:xfrm>
            <a:off x="390290" y="2843971"/>
            <a:ext cx="8766003" cy="1508105"/>
          </a:xfrm>
          <a:prstGeom prst="rect">
            <a:avLst/>
          </a:prstGeom>
          <a:noFill/>
        </p:spPr>
        <p:txBody>
          <a:bodyPr wrap="square" rtlCol="0">
            <a:spAutoFit/>
          </a:bodyPr>
          <a:lstStyle/>
          <a:p>
            <a:r>
              <a:rPr lang="en-US" sz="2600" dirty="0" smtClean="0"/>
              <a:t>Sylvia Sullivan and Pierre </a:t>
            </a:r>
            <a:r>
              <a:rPr lang="en-US" sz="2600" dirty="0" err="1" smtClean="0"/>
              <a:t>Gentine</a:t>
            </a:r>
            <a:endParaRPr lang="en-US" sz="2600" dirty="0" smtClean="0"/>
          </a:p>
          <a:p>
            <a:r>
              <a:rPr lang="en-US" sz="2200" dirty="0" smtClean="0"/>
              <a:t>Department of Earth and Environmental Engineering, Columbia University</a:t>
            </a:r>
          </a:p>
          <a:p>
            <a:r>
              <a:rPr lang="en-US" sz="2200" dirty="0" smtClean="0"/>
              <a:t>scs2229@columbia.edu, pg2328@columbia.edu</a:t>
            </a:r>
            <a:endParaRPr lang="en-US" sz="2200" dirty="0"/>
          </a:p>
          <a:p>
            <a:r>
              <a:rPr lang="en-US" sz="2200" dirty="0" smtClean="0"/>
              <a:t>EGU 2018-1273: NP2.1/AS1.25/CL2.10/OS1.13</a:t>
            </a:r>
          </a:p>
        </p:txBody>
      </p:sp>
      <p:pic>
        <p:nvPicPr>
          <p:cNvPr id="1026" name="Picture 2" descr="Image result for columbia university s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77" y="5703204"/>
            <a:ext cx="5859026" cy="712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tional science found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8937" y="5360745"/>
            <a:ext cx="1397768" cy="13977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0677" y="6596390"/>
            <a:ext cx="3506088" cy="261610"/>
          </a:xfrm>
          <a:prstGeom prst="rect">
            <a:avLst/>
          </a:prstGeom>
          <a:noFill/>
        </p:spPr>
        <p:txBody>
          <a:bodyPr wrap="none" rtlCol="0">
            <a:spAutoFit/>
          </a:bodyPr>
          <a:lstStyle/>
          <a:p>
            <a:r>
              <a:rPr lang="en-US" sz="1100" dirty="0" smtClean="0"/>
              <a:t>Background image from NASA/NOAA/UWM-CIMSS (1997)</a:t>
            </a:r>
            <a:endParaRPr lang="fr-FR" sz="1100" dirty="0"/>
          </a:p>
        </p:txBody>
      </p:sp>
      <p:pic>
        <p:nvPicPr>
          <p:cNvPr id="1036" name="Picture 12" descr="Image result for eg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620" y="5603966"/>
            <a:ext cx="2770913" cy="115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248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937" y="126727"/>
            <a:ext cx="8884996" cy="477054"/>
          </a:xfrm>
          <a:prstGeom prst="rect">
            <a:avLst/>
          </a:prstGeom>
          <a:noFill/>
        </p:spPr>
        <p:txBody>
          <a:bodyPr wrap="none" rtlCol="0">
            <a:spAutoFit/>
          </a:bodyPr>
          <a:lstStyle/>
          <a:p>
            <a:r>
              <a:rPr lang="en-US" sz="2500" dirty="0" smtClean="0"/>
              <a:t>Can we understand the structural changes in a more dynamic way?</a:t>
            </a:r>
            <a:endParaRPr lang="fr-FR" sz="2500" dirty="0"/>
          </a:p>
        </p:txBody>
      </p:sp>
      <mc:AlternateContent xmlns:mc="http://schemas.openxmlformats.org/markup-compatibility/2006" xmlns:a14="http://schemas.microsoft.com/office/drawing/2010/main">
        <mc:Choice Requires="a14">
          <p:sp>
            <p:nvSpPr>
              <p:cNvPr id="4" name="TextBox 3"/>
              <p:cNvSpPr txBox="1"/>
              <p:nvPr/>
            </p:nvSpPr>
            <p:spPr>
              <a:xfrm>
                <a:off x="2605473" y="1178864"/>
                <a:ext cx="6182489" cy="9309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 </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&gt;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0" smtClean="0">
                              <a:latin typeface="Cambria Math" panose="02040503050406030204" pitchFamily="18" charset="0"/>
                            </a:rPr>
                            <m:t>)</m:t>
                          </m:r>
                        </m:num>
                        <m:den>
                          <m:r>
                            <m:rPr>
                              <m:sty m:val="p"/>
                            </m:rPr>
                            <a:rPr lang="el-GR" sz="2400" b="0" i="1" smtClean="0">
                              <a:latin typeface="Cambria Math" panose="02040503050406030204" pitchFamily="18" charset="0"/>
                            </a:rPr>
                            <m:t>Γ</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d>
                                <m:dPr>
                                  <m:ctrlPr>
                                    <a:rPr lang="en-US" sz="2400" b="0" i="1" smtClean="0">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&gt;</m:t>
                                  </m:r>
                                  <m:r>
                                    <a:rPr lang="en-US" sz="2400">
                                      <a:latin typeface="Cambria Math" panose="02040503050406030204" pitchFamily="18" charset="0"/>
                                    </a:rPr>
                                    <m:t>3 </m:t>
                                  </m:r>
                                  <m:r>
                                    <m:rPr>
                                      <m:sty m:val="p"/>
                                    </m:rPr>
                                    <a:rPr lang="en-US" sz="2400">
                                      <a:latin typeface="Cambria Math" panose="02040503050406030204" pitchFamily="18" charset="0"/>
                                    </a:rPr>
                                    <m:t>hr</m:t>
                                  </m:r>
                                </m:e>
                              </m:d>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e>
                              </m:d>
                              <m:r>
                                <a:rPr lang="en-US" sz="2400" b="0" i="1" smtClean="0">
                                  <a:latin typeface="Cambria Math" panose="02040503050406030204" pitchFamily="18" charset="0"/>
                                </a:rPr>
                                <m:t> </m:t>
                              </m:r>
                            </m:e>
                          </m:d>
                        </m:den>
                      </m:f>
                    </m:oMath>
                  </m:oMathPara>
                </a14:m>
                <a:endParaRPr lang="fr-F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605473" y="1178864"/>
                <a:ext cx="6182489" cy="930960"/>
              </a:xfrm>
              <a:prstGeom prst="rect">
                <a:avLst/>
              </a:prstGeom>
              <a:blipFill rotWithShape="0">
                <a:blip r:embed="rId3"/>
                <a:stretch>
                  <a:fillRect/>
                </a:stretch>
              </a:blipFill>
            </p:spPr>
            <p:txBody>
              <a:bodyPr/>
              <a:lstStyle/>
              <a:p>
                <a:r>
                  <a:rPr lang="fr-FR">
                    <a:noFill/>
                  </a:rPr>
                  <a:t> </a:t>
                </a:r>
              </a:p>
            </p:txBody>
          </p:sp>
        </mc:Fallback>
      </mc:AlternateContent>
      <p:sp>
        <p:nvSpPr>
          <p:cNvPr id="5" name="TextBox 4"/>
          <p:cNvSpPr txBox="1"/>
          <p:nvPr/>
        </p:nvSpPr>
        <p:spPr>
          <a:xfrm>
            <a:off x="2605472" y="694092"/>
            <a:ext cx="2233945" cy="369332"/>
          </a:xfrm>
          <a:prstGeom prst="rect">
            <a:avLst/>
          </a:prstGeom>
          <a:noFill/>
        </p:spPr>
        <p:txBody>
          <a:bodyPr wrap="none" rtlCol="0">
            <a:spAutoFit/>
          </a:bodyPr>
          <a:lstStyle/>
          <a:p>
            <a:r>
              <a:rPr lang="en-US" dirty="0" smtClean="0">
                <a:solidFill>
                  <a:srgbClr val="FF0000"/>
                </a:solidFill>
              </a:rPr>
              <a:t>system growth metric</a:t>
            </a:r>
            <a:endParaRPr lang="fr-FR" dirty="0">
              <a:solidFill>
                <a:srgbClr val="FF0000"/>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671105736"/>
                  </p:ext>
                </p:extLst>
              </p:nvPr>
            </p:nvGraphicFramePr>
            <p:xfrm>
              <a:off x="514349" y="2475354"/>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&lt;0</m:t>
                                </m:r>
                              </m:oMath>
                            </m:oMathPara>
                          </a14:m>
                          <a:endParaRPr lang="fr-FR" sz="2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&gt;0</m:t>
                                </m:r>
                              </m:oMath>
                            </m:oMathPara>
                          </a14:m>
                          <a:endParaRPr lang="fr-FR" sz="2500" b="0" dirty="0"/>
                        </a:p>
                      </a:txBody>
                      <a:tcPr>
                        <a:lnL w="12700" cap="flat" cmpd="sng" algn="ctr">
                          <a:solidFill>
                            <a:schemeClr val="tx1"/>
                          </a:solidFill>
                          <a:prstDash val="solid"/>
                          <a:round/>
                          <a:headEnd type="none" w="med" len="med"/>
                          <a:tailEnd type="none" w="med" len="med"/>
                        </a:ln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220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a:t>
                          </a:r>
                          <a:r>
                            <a:rPr lang="en-US" sz="2200" b="1" baseline="0" dirty="0" smtClean="0"/>
                            <a:t> contracting</a:t>
                          </a:r>
                        </a:p>
                        <a:p>
                          <a:pPr algn="ctr"/>
                          <a:endParaRPr lang="en-US" sz="2200" baseline="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baseline="0" dirty="0" smtClean="0"/>
                            <a:t>Horizontal spreading</a:t>
                          </a:r>
                          <a:endParaRPr lang="fr-FR" sz="2200" b="1"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solidFill>
                          <a:schemeClr val="bg1"/>
                        </a:solidFill>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671105736"/>
                  </p:ext>
                </p:extLst>
              </p:nvPr>
            </p:nvGraphicFramePr>
            <p:xfrm>
              <a:off x="514349" y="2475354"/>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3" t="-813" r="-93320" b="-439024"/>
                          </a:stretch>
                        </a:blipFill>
                      </a:tcPr>
                    </a:tc>
                    <a:tc>
                      <a:txBody>
                        <a:bodyPr/>
                        <a:lstStyle/>
                        <a:p>
                          <a:endParaRPr lang="fr-FR"/>
                        </a:p>
                      </a:txBody>
                      <a:tcPr>
                        <a:lnL w="12700" cap="flat" cmpd="sng" algn="ctr">
                          <a:solidFill>
                            <a:schemeClr val="tx1"/>
                          </a:solidFill>
                          <a:prstDash val="solid"/>
                          <a:round/>
                          <a:headEnd type="none" w="med" len="med"/>
                          <a:tailEnd type="none" w="med" len="med"/>
                        </a:lnL>
                        <a:blipFill rotWithShape="0">
                          <a:blip r:embed="rId4"/>
                          <a:stretch>
                            <a:fillRect l="-107506" t="-813" r="-221" b="-439024"/>
                          </a:stretch>
                        </a:blipFil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2200" dirty="0" smtClean="0"/>
                        </a:p>
                        <a:p>
                          <a:pPr algn="ctr"/>
                          <a:r>
                            <a:rPr lang="en-US" sz="1800" i="1" dirty="0" err="1" smtClean="0"/>
                            <a:t>T</a:t>
                          </a:r>
                          <a:r>
                            <a:rPr lang="en-US" sz="1800" i="1" baseline="-25000" dirty="0" err="1" smtClean="0"/>
                            <a:t>top</a:t>
                          </a:r>
                          <a:r>
                            <a:rPr lang="en-US" sz="1800" i="0" baseline="0" dirty="0" smtClean="0"/>
                            <a:t>(late) </a:t>
                          </a:r>
                          <a:r>
                            <a:rPr lang="en-US" sz="1800" i="0" baseline="0" dirty="0" smtClean="0"/>
                            <a:t>&gt;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a:t>
                          </a:r>
                          <a:r>
                            <a:rPr lang="en-US" sz="2200" b="1" baseline="0" dirty="0" smtClean="0"/>
                            <a:t> contracting</a:t>
                          </a:r>
                        </a:p>
                        <a:p>
                          <a:pPr algn="ctr"/>
                          <a:endParaRPr lang="en-US" sz="2200" baseline="0" dirty="0" smtClean="0"/>
                        </a:p>
                        <a:p>
                          <a:pPr algn="ctr"/>
                          <a:r>
                            <a:rPr lang="en-US" sz="1800" i="1" baseline="0" dirty="0" err="1" smtClean="0"/>
                            <a:t>r</a:t>
                          </a:r>
                          <a:r>
                            <a:rPr lang="en-US" sz="1800" i="1" baseline="-25000" dirty="0" err="1" smtClean="0"/>
                            <a:t>max</a:t>
                          </a:r>
                          <a:r>
                            <a:rPr lang="en-US" sz="1800" i="0" baseline="0" dirty="0" smtClean="0"/>
                            <a:t>(late) </a:t>
                          </a:r>
                          <a:r>
                            <a:rPr lang="en-US" sz="1800" i="0" baseline="0" dirty="0" smtClean="0"/>
                            <a:t>&gt;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baseline="0" dirty="0" smtClean="0"/>
                            <a:t>Horizontal spreading</a:t>
                          </a:r>
                          <a:endParaRPr lang="fr-FR" sz="2200" b="1"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a:t>
                          </a:r>
                          <a:r>
                            <a:rPr lang="en-US" sz="1800" i="0" baseline="0" dirty="0" smtClean="0"/>
                            <a:t>&lt;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a:t>
                          </a:r>
                          <a:r>
                            <a:rPr lang="en-US" sz="1800" i="0" baseline="0" dirty="0" smtClean="0"/>
                            <a:t>&lt;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solidFill>
                          <a:schemeClr val="bg1"/>
                        </a:solidFill>
                      </a:tcPr>
                    </a:tc>
                  </a:tr>
                </a:tbl>
              </a:graphicData>
            </a:graphic>
          </p:graphicFrame>
        </mc:Fallback>
      </mc:AlternateContent>
    </p:spTree>
    <p:extLst>
      <p:ext uri="{BB962C8B-B14F-4D97-AF65-F5344CB8AC3E}">
        <p14:creationId xmlns:p14="http://schemas.microsoft.com/office/powerpoint/2010/main" val="2152146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937" y="126727"/>
            <a:ext cx="5754332" cy="430887"/>
          </a:xfrm>
          <a:prstGeom prst="rect">
            <a:avLst/>
          </a:prstGeom>
          <a:noFill/>
        </p:spPr>
        <p:txBody>
          <a:bodyPr wrap="none" rtlCol="0">
            <a:spAutoFit/>
          </a:bodyPr>
          <a:lstStyle/>
          <a:p>
            <a:r>
              <a:rPr lang="en-US" sz="2200" dirty="0" smtClean="0"/>
              <a:t>The system growth metric is generally negative…</a:t>
            </a:r>
            <a:endParaRPr lang="fr-FR" sz="2200" dirty="0"/>
          </a:p>
        </p:txBody>
      </p:sp>
      <p:pic>
        <p:nvPicPr>
          <p:cNvPr id="5" name="Picture 4"/>
          <p:cNvPicPr>
            <a:picLocks noChangeAspect="1"/>
          </p:cNvPicPr>
          <p:nvPr/>
        </p:nvPicPr>
        <p:blipFill>
          <a:blip r:embed="rId2"/>
          <a:stretch>
            <a:fillRect/>
          </a:stretch>
        </p:blipFill>
        <p:spPr>
          <a:xfrm>
            <a:off x="422910" y="503188"/>
            <a:ext cx="10146030" cy="3869311"/>
          </a:xfrm>
          <a:prstGeom prst="rect">
            <a:avLst/>
          </a:prstGeom>
        </p:spPr>
      </p:pic>
      <p:pic>
        <p:nvPicPr>
          <p:cNvPr id="4" name="Picture 3"/>
          <p:cNvPicPr>
            <a:picLocks noChangeAspect="1"/>
          </p:cNvPicPr>
          <p:nvPr/>
        </p:nvPicPr>
        <p:blipFill>
          <a:blip r:embed="rId3"/>
          <a:stretch>
            <a:fillRect/>
          </a:stretch>
        </p:blipFill>
        <p:spPr>
          <a:xfrm>
            <a:off x="331470" y="4235339"/>
            <a:ext cx="10146030" cy="2279761"/>
          </a:xfrm>
          <a:prstGeom prst="rect">
            <a:avLst/>
          </a:prstGeom>
        </p:spPr>
      </p:pic>
      <p:sp>
        <p:nvSpPr>
          <p:cNvPr id="12" name="TextBox 11"/>
          <p:cNvSpPr txBox="1"/>
          <p:nvPr/>
        </p:nvSpPr>
        <p:spPr>
          <a:xfrm>
            <a:off x="10568940" y="3509010"/>
            <a:ext cx="1428749" cy="1077218"/>
          </a:xfrm>
          <a:prstGeom prst="rect">
            <a:avLst/>
          </a:prstGeom>
          <a:noFill/>
        </p:spPr>
        <p:txBody>
          <a:bodyPr wrap="square" rtlCol="0">
            <a:spAutoFit/>
          </a:bodyPr>
          <a:lstStyle/>
          <a:p>
            <a:r>
              <a:rPr lang="en-US" sz="1600" dirty="0" smtClean="0">
                <a:solidFill>
                  <a:srgbClr val="5F9127"/>
                </a:solidFill>
              </a:rPr>
              <a:t>…with larger warm-phase magnitude in some regions…</a:t>
            </a:r>
            <a:endParaRPr lang="fr-FR" sz="1600" dirty="0">
              <a:solidFill>
                <a:srgbClr val="5F9127"/>
              </a:solidFill>
            </a:endParaRPr>
          </a:p>
        </p:txBody>
      </p:sp>
      <p:sp>
        <p:nvSpPr>
          <p:cNvPr id="15" name="Rectangle 14"/>
          <p:cNvSpPr/>
          <p:nvPr/>
        </p:nvSpPr>
        <p:spPr>
          <a:xfrm>
            <a:off x="935219" y="5067936"/>
            <a:ext cx="756422" cy="375863"/>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5613899" y="5051315"/>
            <a:ext cx="478291" cy="375863"/>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p:cNvSpPr txBox="1"/>
          <p:nvPr/>
        </p:nvSpPr>
        <p:spPr>
          <a:xfrm>
            <a:off x="10568940" y="4905190"/>
            <a:ext cx="1428749" cy="1077218"/>
          </a:xfrm>
          <a:prstGeom prst="rect">
            <a:avLst/>
          </a:prstGeom>
          <a:noFill/>
        </p:spPr>
        <p:txBody>
          <a:bodyPr wrap="square" rtlCol="0">
            <a:spAutoFit/>
          </a:bodyPr>
          <a:lstStyle/>
          <a:p>
            <a:r>
              <a:rPr lang="en-US" sz="1600" dirty="0" smtClean="0">
                <a:solidFill>
                  <a:srgbClr val="EB1969"/>
                </a:solidFill>
              </a:rPr>
              <a:t>…and larger cold-phase magnitude in others.</a:t>
            </a:r>
            <a:endParaRPr lang="fr-FR" sz="1600" dirty="0">
              <a:solidFill>
                <a:srgbClr val="EB1969"/>
              </a:solidFill>
            </a:endParaRPr>
          </a:p>
        </p:txBody>
      </p:sp>
      <p:sp>
        <p:nvSpPr>
          <p:cNvPr id="18" name="Rectangle 17"/>
          <p:cNvSpPr/>
          <p:nvPr/>
        </p:nvSpPr>
        <p:spPr>
          <a:xfrm>
            <a:off x="7124784" y="4748960"/>
            <a:ext cx="683287" cy="237086"/>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2702488" y="4930471"/>
            <a:ext cx="541043" cy="297137"/>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6048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animBg="1"/>
      <p:bldP spid="17" grpId="0"/>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501955" y="764796"/>
                <a:ext cx="6182489" cy="9309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 </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&gt;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0" smtClean="0">
                              <a:latin typeface="Cambria Math" panose="02040503050406030204" pitchFamily="18" charset="0"/>
                            </a:rPr>
                            <m:t>)</m:t>
                          </m:r>
                        </m:num>
                        <m:den>
                          <m:r>
                            <m:rPr>
                              <m:sty m:val="p"/>
                            </m:rPr>
                            <a:rPr lang="el-GR" sz="2400" b="0" i="1" smtClean="0">
                              <a:latin typeface="Cambria Math" panose="02040503050406030204" pitchFamily="18" charset="0"/>
                            </a:rPr>
                            <m:t>Γ</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d>
                                <m:dPr>
                                  <m:ctrlPr>
                                    <a:rPr lang="en-US" sz="2400" b="0" i="1" smtClean="0">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&gt;</m:t>
                                  </m:r>
                                  <m:r>
                                    <a:rPr lang="en-US" sz="2400">
                                      <a:latin typeface="Cambria Math" panose="02040503050406030204" pitchFamily="18" charset="0"/>
                                    </a:rPr>
                                    <m:t>3 </m:t>
                                  </m:r>
                                  <m:r>
                                    <m:rPr>
                                      <m:sty m:val="p"/>
                                    </m:rPr>
                                    <a:rPr lang="en-US" sz="2400">
                                      <a:latin typeface="Cambria Math" panose="02040503050406030204" pitchFamily="18" charset="0"/>
                                    </a:rPr>
                                    <m:t>hr</m:t>
                                  </m:r>
                                </m:e>
                              </m:d>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e>
                              </m:d>
                              <m:r>
                                <a:rPr lang="en-US" sz="2400" b="0" i="1" smtClean="0">
                                  <a:latin typeface="Cambria Math" panose="02040503050406030204" pitchFamily="18" charset="0"/>
                                </a:rPr>
                                <m:t> </m:t>
                              </m:r>
                            </m:e>
                          </m:d>
                        </m:den>
                      </m:f>
                    </m:oMath>
                  </m:oMathPara>
                </a14:m>
                <a:endParaRPr lang="fr-F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501955" y="764796"/>
                <a:ext cx="6182489" cy="930960"/>
              </a:xfrm>
              <a:prstGeom prst="rect">
                <a:avLst/>
              </a:prstGeom>
              <a:blipFill rotWithShape="0">
                <a:blip r:embed="rId3"/>
                <a:stretch>
                  <a:fillRect/>
                </a:stretch>
              </a:blipFill>
            </p:spPr>
            <p:txBody>
              <a:bodyPr/>
              <a:lstStyle/>
              <a:p>
                <a:r>
                  <a:rPr lang="fr-FR">
                    <a:noFill/>
                  </a:rPr>
                  <a:t> </a:t>
                </a:r>
              </a:p>
            </p:txBody>
          </p:sp>
        </mc:Fallback>
      </mc:AlternateContent>
      <p:sp>
        <p:nvSpPr>
          <p:cNvPr id="5" name="TextBox 4"/>
          <p:cNvSpPr txBox="1"/>
          <p:nvPr/>
        </p:nvSpPr>
        <p:spPr>
          <a:xfrm>
            <a:off x="2501954" y="280024"/>
            <a:ext cx="2233945" cy="369332"/>
          </a:xfrm>
          <a:prstGeom prst="rect">
            <a:avLst/>
          </a:prstGeom>
          <a:noFill/>
        </p:spPr>
        <p:txBody>
          <a:bodyPr wrap="none" rtlCol="0">
            <a:spAutoFit/>
          </a:bodyPr>
          <a:lstStyle/>
          <a:p>
            <a:r>
              <a:rPr lang="en-US" dirty="0" smtClean="0">
                <a:solidFill>
                  <a:srgbClr val="FF0000"/>
                </a:solidFill>
              </a:rPr>
              <a:t>system growth metric</a:t>
            </a:r>
            <a:endParaRPr lang="fr-FR" dirty="0">
              <a:solidFill>
                <a:srgbClr val="FF0000"/>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723989444"/>
                  </p:ext>
                </p:extLst>
              </p:nvPr>
            </p:nvGraphicFramePr>
            <p:xfrm>
              <a:off x="410831" y="2061286"/>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&lt;0</m:t>
                                </m:r>
                              </m:oMath>
                            </m:oMathPara>
                          </a14:m>
                          <a:endParaRPr lang="fr-FR" sz="2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&gt;0</m:t>
                                </m:r>
                              </m:oMath>
                            </m:oMathPara>
                          </a14:m>
                          <a:endParaRPr lang="fr-FR" sz="2500" b="0" dirty="0"/>
                        </a:p>
                      </a:txBody>
                      <a:tcPr>
                        <a:lnL w="12700" cap="flat" cmpd="sng" algn="ctr">
                          <a:solidFill>
                            <a:schemeClr val="tx1"/>
                          </a:solidFill>
                          <a:prstDash val="solid"/>
                          <a:round/>
                          <a:headEnd type="none" w="med" len="med"/>
                          <a:tailEnd type="none" w="med" len="med"/>
                        </a:ln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220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a:t>
                          </a:r>
                          <a:r>
                            <a:rPr lang="en-US" sz="2200" b="1" baseline="0" dirty="0" smtClean="0"/>
                            <a:t> contracting</a:t>
                          </a:r>
                        </a:p>
                        <a:p>
                          <a:pPr algn="ctr"/>
                          <a:endParaRPr lang="en-US" sz="2200" baseline="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baseline="0" dirty="0" smtClean="0"/>
                            <a:t>Horizontal spreading</a:t>
                          </a:r>
                          <a:endParaRPr lang="fr-FR" sz="2200" b="1"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solidFill>
                          <a:schemeClr val="bg1"/>
                        </a:solidFill>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723989444"/>
                  </p:ext>
                </p:extLst>
              </p:nvPr>
            </p:nvGraphicFramePr>
            <p:xfrm>
              <a:off x="410831" y="2061286"/>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3" t="-813" r="-93320" b="-439837"/>
                          </a:stretch>
                        </a:blipFill>
                      </a:tcPr>
                    </a:tc>
                    <a:tc>
                      <a:txBody>
                        <a:bodyPr/>
                        <a:lstStyle/>
                        <a:p>
                          <a:endParaRPr lang="fr-FR"/>
                        </a:p>
                      </a:txBody>
                      <a:tcPr>
                        <a:lnL w="12700" cap="flat" cmpd="sng" algn="ctr">
                          <a:solidFill>
                            <a:schemeClr val="tx1"/>
                          </a:solidFill>
                          <a:prstDash val="solid"/>
                          <a:round/>
                          <a:headEnd type="none" w="med" len="med"/>
                          <a:tailEnd type="none" w="med" len="med"/>
                        </a:lnL>
                        <a:blipFill rotWithShape="0">
                          <a:blip r:embed="rId4"/>
                          <a:stretch>
                            <a:fillRect l="-107506" t="-813" r="-221" b="-439837"/>
                          </a:stretch>
                        </a:blipFil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220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a:t>
                          </a:r>
                          <a:r>
                            <a:rPr lang="en-US" sz="2200" b="1" baseline="0" dirty="0" smtClean="0"/>
                            <a:t> contracting</a:t>
                          </a:r>
                        </a:p>
                        <a:p>
                          <a:pPr algn="ctr"/>
                          <a:endParaRPr lang="en-US" sz="2200" baseline="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baseline="0" dirty="0" smtClean="0"/>
                            <a:t>Horizontal spreading</a:t>
                          </a:r>
                          <a:endParaRPr lang="fr-FR" sz="2200" b="1"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solidFill>
                          <a:schemeClr val="bg1"/>
                        </a:solidFill>
                      </a:tcPr>
                    </a:tc>
                  </a:tr>
                </a:tbl>
              </a:graphicData>
            </a:graphic>
          </p:graphicFrame>
        </mc:Fallback>
      </mc:AlternateContent>
      <p:sp>
        <p:nvSpPr>
          <p:cNvPr id="7" name="Rectangle 6"/>
          <p:cNvSpPr/>
          <p:nvPr/>
        </p:nvSpPr>
        <p:spPr>
          <a:xfrm>
            <a:off x="6449682" y="2985592"/>
            <a:ext cx="5257800" cy="13375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449682" y="4590149"/>
            <a:ext cx="5257800" cy="1339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473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949682" y="1159546"/>
                <a:ext cx="4737917" cy="775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r>
                            <a:rPr lang="en-US" sz="2000" b="0" i="1" smtClean="0">
                              <a:latin typeface="Cambria Math" panose="02040503050406030204" pitchFamily="18" charset="0"/>
                            </a:rPr>
                            <m:t>𝑉</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&gt;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0" smtClean="0">
                              <a:latin typeface="Cambria Math" panose="02040503050406030204" pitchFamily="18" charset="0"/>
                            </a:rPr>
                            <m:t>)</m:t>
                          </m:r>
                        </m:num>
                        <m:den>
                          <m:r>
                            <m:rPr>
                              <m:sty m:val="p"/>
                            </m:rPr>
                            <a:rPr lang="el-GR" sz="2000" b="0" i="1" smtClean="0">
                              <a:latin typeface="Cambria Math" panose="02040503050406030204" pitchFamily="18" charset="0"/>
                            </a:rPr>
                            <m:t>Γ</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d>
                                <m:dPr>
                                  <m:ctrlPr>
                                    <a:rPr lang="en-US" sz="2000" b="0" i="1" smtClean="0">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&gt;</m:t>
                                  </m:r>
                                  <m:r>
                                    <a:rPr lang="en-US" sz="2000">
                                      <a:latin typeface="Cambria Math" panose="02040503050406030204" pitchFamily="18" charset="0"/>
                                    </a:rPr>
                                    <m:t>3 </m:t>
                                  </m:r>
                                  <m:r>
                                    <m:rPr>
                                      <m:sty m:val="p"/>
                                    </m:rPr>
                                    <a:rPr lang="en-US" sz="2000">
                                      <a:latin typeface="Cambria Math" panose="02040503050406030204" pitchFamily="18" charset="0"/>
                                    </a:rPr>
                                    <m:t>hr</m:t>
                                  </m:r>
                                </m:e>
                              </m:d>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1" smtClean="0">
                                  <a:latin typeface="Cambria Math" panose="02040503050406030204" pitchFamily="18" charset="0"/>
                                </a:rPr>
                                <m:t> </m:t>
                              </m:r>
                            </m:e>
                          </m:d>
                        </m:den>
                      </m:f>
                    </m:oMath>
                  </m:oMathPara>
                </a14:m>
                <a:endParaRPr lang="fr-FR"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6949682" y="1159546"/>
                <a:ext cx="4737917" cy="775725"/>
              </a:xfrm>
              <a:prstGeom prst="rect">
                <a:avLst/>
              </a:prstGeom>
              <a:blipFill rotWithShape="0">
                <a:blip r:embed="rId2"/>
                <a:stretch>
                  <a:fillRect/>
                </a:stretch>
              </a:blipFill>
            </p:spPr>
            <p:txBody>
              <a:bodyPr/>
              <a:lstStyle/>
              <a:p>
                <a:r>
                  <a:rPr lang="fr-FR">
                    <a:noFill/>
                  </a:rPr>
                  <a:t> </a:t>
                </a:r>
              </a:p>
            </p:txBody>
          </p:sp>
        </mc:Fallback>
      </mc:AlternateContent>
      <p:sp>
        <p:nvSpPr>
          <p:cNvPr id="3" name="TextBox 2"/>
          <p:cNvSpPr txBox="1"/>
          <p:nvPr/>
        </p:nvSpPr>
        <p:spPr>
          <a:xfrm>
            <a:off x="7673164" y="738841"/>
            <a:ext cx="2956194" cy="369332"/>
          </a:xfrm>
          <a:prstGeom prst="rect">
            <a:avLst/>
          </a:prstGeom>
          <a:noFill/>
        </p:spPr>
        <p:txBody>
          <a:bodyPr wrap="none" rtlCol="0">
            <a:spAutoFit/>
          </a:bodyPr>
          <a:lstStyle/>
          <a:p>
            <a:r>
              <a:rPr lang="en-US" dirty="0" smtClean="0">
                <a:solidFill>
                  <a:srgbClr val="FF0000"/>
                </a:solidFill>
              </a:rPr>
              <a:t>system vertical growth metric</a:t>
            </a:r>
            <a:endParaRPr lang="fr-FR" dirty="0">
              <a:solidFill>
                <a:srgbClr val="FF0000"/>
              </a:solidFill>
            </a:endParaRPr>
          </a:p>
        </p:txBody>
      </p:sp>
      <p:sp>
        <p:nvSpPr>
          <p:cNvPr id="4" name="TextBox 3"/>
          <p:cNvSpPr txBox="1"/>
          <p:nvPr/>
        </p:nvSpPr>
        <p:spPr>
          <a:xfrm>
            <a:off x="1281552" y="784275"/>
            <a:ext cx="3211648" cy="369332"/>
          </a:xfrm>
          <a:prstGeom prst="rect">
            <a:avLst/>
          </a:prstGeom>
          <a:noFill/>
        </p:spPr>
        <p:txBody>
          <a:bodyPr wrap="none" rtlCol="0">
            <a:spAutoFit/>
          </a:bodyPr>
          <a:lstStyle/>
          <a:p>
            <a:r>
              <a:rPr lang="en-US" dirty="0" smtClean="0">
                <a:solidFill>
                  <a:srgbClr val="FF0000"/>
                </a:solidFill>
              </a:rPr>
              <a:t>system horizontal growth metric</a:t>
            </a:r>
            <a:endParaRPr lang="fr-FR" dirty="0">
              <a:solidFill>
                <a:srgbClr val="FF0000"/>
              </a:solidFill>
            </a:endParaRPr>
          </a:p>
        </p:txBody>
      </p:sp>
      <mc:AlternateContent xmlns:mc="http://schemas.openxmlformats.org/markup-compatibility/2006" xmlns:a14="http://schemas.microsoft.com/office/drawing/2010/main">
        <mc:Choice Requires="a14">
          <p:sp>
            <p:nvSpPr>
              <p:cNvPr id="5" name="TextBox 4"/>
              <p:cNvSpPr txBox="1"/>
              <p:nvPr/>
            </p:nvSpPr>
            <p:spPr>
              <a:xfrm>
                <a:off x="353457" y="1159546"/>
                <a:ext cx="5067838" cy="775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r>
                            <a:rPr lang="en-US" sz="2000" b="0" i="1" smtClean="0">
                              <a:latin typeface="Cambria Math" panose="02040503050406030204" pitchFamily="18" charset="0"/>
                            </a:rPr>
                            <m:t>𝐻</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&gt;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0" smtClean="0">
                              <a:latin typeface="Cambria Math" panose="02040503050406030204" pitchFamily="18" charset="0"/>
                            </a:rPr>
                            <m:t>|</m:t>
                          </m:r>
                        </m:num>
                        <m:den>
                          <m:r>
                            <m:rPr>
                              <m:sty m:val="p"/>
                            </m:rPr>
                            <a:rPr lang="el-GR" sz="2000" b="0" i="1" smtClean="0">
                              <a:latin typeface="Cambria Math" panose="02040503050406030204" pitchFamily="18" charset="0"/>
                            </a:rPr>
                            <m:t>Γ</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d>
                                <m:dPr>
                                  <m:ctrlPr>
                                    <a:rPr lang="en-US" sz="2000" b="0" i="1" smtClean="0">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&gt;</m:t>
                                  </m:r>
                                  <m:r>
                                    <a:rPr lang="en-US" sz="2000">
                                      <a:latin typeface="Cambria Math" panose="02040503050406030204" pitchFamily="18" charset="0"/>
                                    </a:rPr>
                                    <m:t>3 </m:t>
                                  </m:r>
                                  <m:r>
                                    <m:rPr>
                                      <m:sty m:val="p"/>
                                    </m:rPr>
                                    <a:rPr lang="en-US" sz="2000">
                                      <a:latin typeface="Cambria Math" panose="02040503050406030204" pitchFamily="18" charset="0"/>
                                    </a:rPr>
                                    <m:t>hr</m:t>
                                  </m:r>
                                </m:e>
                              </m:d>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1" smtClean="0">
                                  <a:latin typeface="Cambria Math" panose="02040503050406030204" pitchFamily="18" charset="0"/>
                                </a:rPr>
                                <m:t> </m:t>
                              </m:r>
                            </m:e>
                          </m:d>
                        </m:den>
                      </m:f>
                    </m:oMath>
                  </m:oMathPara>
                </a14:m>
                <a:endParaRPr lang="fr-FR"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53457" y="1159546"/>
                <a:ext cx="5067838" cy="775725"/>
              </a:xfrm>
              <a:prstGeom prst="rect">
                <a:avLst/>
              </a:prstGeom>
              <a:blipFill rotWithShape="0">
                <a:blip r:embed="rId3"/>
                <a:stretch>
                  <a:fillRect/>
                </a:stretch>
              </a:blipFill>
            </p:spPr>
            <p:txBody>
              <a:bodyPr/>
              <a:lstStyle/>
              <a:p>
                <a:r>
                  <a:rPr lang="fr-FR">
                    <a:noFill/>
                  </a:rPr>
                  <a:t> </a:t>
                </a:r>
              </a:p>
            </p:txBody>
          </p:sp>
        </mc:Fallback>
      </mc:AlternateContent>
      <p:sp>
        <p:nvSpPr>
          <p:cNvPr id="6" name="TextBox 5"/>
          <p:cNvSpPr txBox="1"/>
          <p:nvPr/>
        </p:nvSpPr>
        <p:spPr>
          <a:xfrm>
            <a:off x="296307" y="148332"/>
            <a:ext cx="9616672" cy="477054"/>
          </a:xfrm>
          <a:prstGeom prst="rect">
            <a:avLst/>
          </a:prstGeom>
          <a:noFill/>
        </p:spPr>
        <p:txBody>
          <a:bodyPr wrap="none" rtlCol="0">
            <a:spAutoFit/>
          </a:bodyPr>
          <a:lstStyle/>
          <a:p>
            <a:r>
              <a:rPr lang="en-US" sz="2500" dirty="0" smtClean="0"/>
              <a:t>We </a:t>
            </a:r>
            <a:r>
              <a:rPr lang="en-US" sz="2500" dirty="0"/>
              <a:t>can decompose the metric further </a:t>
            </a:r>
            <a:r>
              <a:rPr lang="en-US" sz="2500" dirty="0" smtClean="0"/>
              <a:t>to distinguish “growth quadrants”.</a:t>
            </a:r>
            <a:endParaRPr lang="fr-FR" sz="2500" dirty="0"/>
          </a:p>
        </p:txBody>
      </p:sp>
      <p:pic>
        <p:nvPicPr>
          <p:cNvPr id="7" name="Picture 6"/>
          <p:cNvPicPr>
            <a:picLocks noChangeAspect="1"/>
          </p:cNvPicPr>
          <p:nvPr/>
        </p:nvPicPr>
        <p:blipFill>
          <a:blip r:embed="rId4"/>
          <a:stretch>
            <a:fillRect/>
          </a:stretch>
        </p:blipFill>
        <p:spPr>
          <a:xfrm>
            <a:off x="620157" y="2355976"/>
            <a:ext cx="10707896" cy="4044349"/>
          </a:xfrm>
          <a:prstGeom prst="rect">
            <a:avLst/>
          </a:prstGeom>
        </p:spPr>
      </p:pic>
      <p:sp>
        <p:nvSpPr>
          <p:cNvPr id="8" name="Rectangle 7"/>
          <p:cNvSpPr/>
          <p:nvPr/>
        </p:nvSpPr>
        <p:spPr>
          <a:xfrm>
            <a:off x="6325276" y="738841"/>
            <a:ext cx="5651969" cy="135507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529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19261"/>
            <a:ext cx="12192000" cy="4561099"/>
          </a:xfrm>
          <a:prstGeom prst="rect">
            <a:avLst/>
          </a:prstGeom>
        </p:spPr>
      </p:pic>
      <p:sp>
        <p:nvSpPr>
          <p:cNvPr id="3" name="TextBox 2"/>
          <p:cNvSpPr txBox="1"/>
          <p:nvPr/>
        </p:nvSpPr>
        <p:spPr>
          <a:xfrm>
            <a:off x="1281552" y="784275"/>
            <a:ext cx="3211648" cy="369332"/>
          </a:xfrm>
          <a:prstGeom prst="rect">
            <a:avLst/>
          </a:prstGeom>
          <a:noFill/>
        </p:spPr>
        <p:txBody>
          <a:bodyPr wrap="none" rtlCol="0">
            <a:spAutoFit/>
          </a:bodyPr>
          <a:lstStyle/>
          <a:p>
            <a:r>
              <a:rPr lang="en-US" dirty="0" smtClean="0">
                <a:solidFill>
                  <a:srgbClr val="FF0000"/>
                </a:solidFill>
              </a:rPr>
              <a:t>system horizontal growth metric</a:t>
            </a:r>
            <a:endParaRPr lang="fr-FR" dirty="0">
              <a:solidFill>
                <a:srgbClr val="FF0000"/>
              </a:solidFill>
            </a:endParaRPr>
          </a:p>
        </p:txBody>
      </p:sp>
      <mc:AlternateContent xmlns:mc="http://schemas.openxmlformats.org/markup-compatibility/2006" xmlns:a14="http://schemas.microsoft.com/office/drawing/2010/main">
        <mc:Choice Requires="a14">
          <p:sp>
            <p:nvSpPr>
              <p:cNvPr id="4" name="TextBox 3"/>
              <p:cNvSpPr txBox="1"/>
              <p:nvPr/>
            </p:nvSpPr>
            <p:spPr>
              <a:xfrm>
                <a:off x="353457" y="1159546"/>
                <a:ext cx="5067838" cy="775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r>
                            <a:rPr lang="en-US" sz="2000" b="0" i="1" smtClean="0">
                              <a:latin typeface="Cambria Math" panose="02040503050406030204" pitchFamily="18" charset="0"/>
                            </a:rPr>
                            <m:t>𝐻</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&gt;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0" smtClean="0">
                              <a:latin typeface="Cambria Math" panose="02040503050406030204" pitchFamily="18" charset="0"/>
                            </a:rPr>
                            <m:t>|</m:t>
                          </m:r>
                        </m:num>
                        <m:den>
                          <m:r>
                            <m:rPr>
                              <m:sty m:val="p"/>
                            </m:rPr>
                            <a:rPr lang="el-GR" sz="2000" b="0" i="1" smtClean="0">
                              <a:latin typeface="Cambria Math" panose="02040503050406030204" pitchFamily="18" charset="0"/>
                            </a:rPr>
                            <m:t>Γ</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d>
                                <m:dPr>
                                  <m:ctrlPr>
                                    <a:rPr lang="en-US" sz="2000" b="0" i="1" smtClean="0">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&gt;</m:t>
                                  </m:r>
                                  <m:r>
                                    <a:rPr lang="en-US" sz="2000">
                                      <a:latin typeface="Cambria Math" panose="02040503050406030204" pitchFamily="18" charset="0"/>
                                    </a:rPr>
                                    <m:t>3 </m:t>
                                  </m:r>
                                  <m:r>
                                    <m:rPr>
                                      <m:sty m:val="p"/>
                                    </m:rPr>
                                    <a:rPr lang="en-US" sz="2000">
                                      <a:latin typeface="Cambria Math" panose="02040503050406030204" pitchFamily="18" charset="0"/>
                                    </a:rPr>
                                    <m:t>hr</m:t>
                                  </m:r>
                                </m:e>
                              </m:d>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1" smtClean="0">
                                  <a:latin typeface="Cambria Math" panose="02040503050406030204" pitchFamily="18" charset="0"/>
                                </a:rPr>
                                <m:t> </m:t>
                              </m:r>
                            </m:e>
                          </m:d>
                        </m:den>
                      </m:f>
                    </m:oMath>
                  </m:oMathPara>
                </a14:m>
                <a:endParaRPr lang="fr-FR"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353457" y="1159546"/>
                <a:ext cx="5067838" cy="775725"/>
              </a:xfrm>
              <a:prstGeom prst="rect">
                <a:avLst/>
              </a:prstGeom>
              <a:blipFill rotWithShape="0">
                <a:blip r:embed="rId3"/>
                <a:stretch>
                  <a:fillRect/>
                </a:stretch>
              </a:blipFill>
            </p:spPr>
            <p:txBody>
              <a:bodyPr/>
              <a:lstStyle/>
              <a:p>
                <a:r>
                  <a:rPr lang="fr-FR">
                    <a:noFill/>
                  </a:rPr>
                  <a:t> </a:t>
                </a:r>
              </a:p>
            </p:txBody>
          </p:sp>
        </mc:Fallback>
      </mc:AlternateContent>
      <p:sp>
        <p:nvSpPr>
          <p:cNvPr id="5" name="Rectangle 4"/>
          <p:cNvSpPr/>
          <p:nvPr/>
        </p:nvSpPr>
        <p:spPr>
          <a:xfrm>
            <a:off x="6349390" y="764185"/>
            <a:ext cx="5651969" cy="135507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6" name="TextBox 5"/>
              <p:cNvSpPr txBox="1"/>
              <p:nvPr/>
            </p:nvSpPr>
            <p:spPr>
              <a:xfrm>
                <a:off x="6949682" y="1159546"/>
                <a:ext cx="4737917" cy="775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i="1" smtClean="0">
                              <a:latin typeface="Cambria Math" panose="02040503050406030204" pitchFamily="18" charset="0"/>
                            </a:rPr>
                          </m:ctrlPr>
                        </m:sSubPr>
                        <m:e>
                          <m:r>
                            <a:rPr lang="fr-FR"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r>
                            <a:rPr lang="en-US" sz="2000" b="0" i="1" smtClean="0">
                              <a:latin typeface="Cambria Math" panose="02040503050406030204" pitchFamily="18" charset="0"/>
                            </a:rPr>
                            <m:t>𝑉</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&gt;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𝑡𝑜𝑝</m:t>
                              </m:r>
                            </m:sub>
                            <m:sup/>
                          </m:sSubSup>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r>
                            <a:rPr lang="en-US" sz="2000" b="0" i="0" smtClean="0">
                              <a:latin typeface="Cambria Math" panose="02040503050406030204" pitchFamily="18" charset="0"/>
                            </a:rPr>
                            <m:t>)</m:t>
                          </m:r>
                        </m:num>
                        <m:den>
                          <m:r>
                            <m:rPr>
                              <m:sty m:val="p"/>
                            </m:rPr>
                            <a:rPr lang="el-GR" sz="2000" b="0" i="1" smtClean="0">
                              <a:latin typeface="Cambria Math" panose="02040503050406030204" pitchFamily="18" charset="0"/>
                            </a:rPr>
                            <m:t>Γ</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d>
                                <m:dPr>
                                  <m:ctrlPr>
                                    <a:rPr lang="en-US" sz="2000" b="0" i="1" smtClean="0">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&gt;</m:t>
                                  </m:r>
                                  <m:r>
                                    <a:rPr lang="en-US" sz="2000">
                                      <a:latin typeface="Cambria Math" panose="02040503050406030204" pitchFamily="18" charset="0"/>
                                    </a:rPr>
                                    <m:t>3 </m:t>
                                  </m:r>
                                  <m:r>
                                    <m:rPr>
                                      <m:sty m:val="p"/>
                                    </m:rPr>
                                    <a:rPr lang="en-US" sz="2000">
                                      <a:latin typeface="Cambria Math" panose="02040503050406030204" pitchFamily="18" charset="0"/>
                                    </a:rPr>
                                    <m:t>hr</m:t>
                                  </m:r>
                                </m:e>
                              </m:d>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𝑟</m:t>
                                  </m:r>
                                </m:e>
                                <m:sub>
                                  <m:r>
                                    <a:rPr lang="en-US" sz="2000" b="0" i="1" smtClean="0">
                                      <a:latin typeface="Cambria Math" panose="02040503050406030204" pitchFamily="18" charset="0"/>
                                    </a:rPr>
                                    <m:t>𝑚𝑎𝑥</m:t>
                                  </m:r>
                                </m:sub>
                                <m:sup/>
                              </m:sSub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0" smtClean="0">
                                      <a:latin typeface="Cambria Math" panose="02040503050406030204" pitchFamily="18" charset="0"/>
                                    </a:rPr>
                                    <m:t>3 </m:t>
                                  </m:r>
                                  <m:r>
                                    <m:rPr>
                                      <m:sty m:val="p"/>
                                    </m:rPr>
                                    <a:rPr lang="en-US" sz="2000" b="0" i="0" smtClean="0">
                                      <a:latin typeface="Cambria Math" panose="02040503050406030204" pitchFamily="18" charset="0"/>
                                    </a:rPr>
                                    <m:t>hr</m:t>
                                  </m:r>
                                </m:e>
                              </m:d>
                              <m:r>
                                <a:rPr lang="en-US" sz="2000" b="0" i="1" smtClean="0">
                                  <a:latin typeface="Cambria Math" panose="02040503050406030204" pitchFamily="18" charset="0"/>
                                </a:rPr>
                                <m:t> </m:t>
                              </m:r>
                            </m:e>
                          </m:d>
                        </m:den>
                      </m:f>
                    </m:oMath>
                  </m:oMathPara>
                </a14:m>
                <a:endParaRPr lang="fr-FR"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949682" y="1159546"/>
                <a:ext cx="4737917" cy="775725"/>
              </a:xfrm>
              <a:prstGeom prst="rect">
                <a:avLst/>
              </a:prstGeom>
              <a:blipFill rotWithShape="0">
                <a:blip r:embed="rId4"/>
                <a:stretch>
                  <a:fillRect/>
                </a:stretch>
              </a:blipFill>
            </p:spPr>
            <p:txBody>
              <a:bodyPr/>
              <a:lstStyle/>
              <a:p>
                <a:r>
                  <a:rPr lang="fr-FR">
                    <a:noFill/>
                  </a:rPr>
                  <a:t> </a:t>
                </a:r>
              </a:p>
            </p:txBody>
          </p:sp>
        </mc:Fallback>
      </mc:AlternateContent>
      <p:sp>
        <p:nvSpPr>
          <p:cNvPr id="7" name="TextBox 6"/>
          <p:cNvSpPr txBox="1"/>
          <p:nvPr/>
        </p:nvSpPr>
        <p:spPr>
          <a:xfrm>
            <a:off x="7673164" y="738841"/>
            <a:ext cx="2956194" cy="369332"/>
          </a:xfrm>
          <a:prstGeom prst="rect">
            <a:avLst/>
          </a:prstGeom>
          <a:noFill/>
        </p:spPr>
        <p:txBody>
          <a:bodyPr wrap="none" rtlCol="0">
            <a:spAutoFit/>
          </a:bodyPr>
          <a:lstStyle/>
          <a:p>
            <a:r>
              <a:rPr lang="en-US" dirty="0" smtClean="0">
                <a:solidFill>
                  <a:srgbClr val="FF0000"/>
                </a:solidFill>
              </a:rPr>
              <a:t>system vertical growth metric</a:t>
            </a:r>
            <a:endParaRPr lang="fr-FR" dirty="0">
              <a:solidFill>
                <a:srgbClr val="FF0000"/>
              </a:solidFill>
            </a:endParaRPr>
          </a:p>
        </p:txBody>
      </p:sp>
      <p:sp>
        <p:nvSpPr>
          <p:cNvPr id="9" name="Rectangle 8"/>
          <p:cNvSpPr/>
          <p:nvPr/>
        </p:nvSpPr>
        <p:spPr>
          <a:xfrm>
            <a:off x="233373" y="869870"/>
            <a:ext cx="5651969" cy="135507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p:cNvSpPr txBox="1"/>
          <p:nvPr/>
        </p:nvSpPr>
        <p:spPr>
          <a:xfrm>
            <a:off x="517585" y="172528"/>
            <a:ext cx="6569747" cy="477054"/>
          </a:xfrm>
          <a:prstGeom prst="rect">
            <a:avLst/>
          </a:prstGeom>
          <a:noFill/>
        </p:spPr>
        <p:txBody>
          <a:bodyPr wrap="none" rtlCol="0">
            <a:spAutoFit/>
          </a:bodyPr>
          <a:lstStyle/>
          <a:p>
            <a:r>
              <a:rPr lang="en-US" sz="2500" dirty="0" smtClean="0"/>
              <a:t>Systems are deepening and spreading over time. </a:t>
            </a:r>
            <a:endParaRPr lang="fr-FR" sz="2500"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739419531"/>
                  </p:ext>
                </p:extLst>
              </p:nvPr>
            </p:nvGraphicFramePr>
            <p:xfrm>
              <a:off x="3392818" y="2981565"/>
              <a:ext cx="5925822" cy="2315368"/>
            </p:xfrm>
            <a:graphic>
              <a:graphicData uri="http://schemas.openxmlformats.org/drawingml/2006/table">
                <a:tbl>
                  <a:tblPr firstRow="1" bandRow="1">
                    <a:tableStyleId>{D7AC3CCA-C797-4891-BE02-D94E43425B78}</a:tableStyleId>
                  </a:tblPr>
                  <a:tblGrid>
                    <a:gridCol w="5925822"/>
                  </a:tblGrid>
                  <a:tr h="420368">
                    <a:tc>
                      <a:txBody>
                        <a:bodyPr/>
                        <a:lstStyle/>
                        <a:p>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&lt;0</m:t>
                                </m:r>
                              </m:oMath>
                            </m:oMathPara>
                          </a14:m>
                          <a:endParaRPr lang="fr-FR" sz="2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42928">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739419531"/>
                  </p:ext>
                </p:extLst>
              </p:nvPr>
            </p:nvGraphicFramePr>
            <p:xfrm>
              <a:off x="3392818" y="2981565"/>
              <a:ext cx="5925822" cy="2315368"/>
            </p:xfrm>
            <a:graphic>
              <a:graphicData uri="http://schemas.openxmlformats.org/drawingml/2006/table">
                <a:tbl>
                  <a:tblPr firstRow="1" bandRow="1">
                    <a:tableStyleId>{D7AC3CCA-C797-4891-BE02-D94E43425B78}</a:tableStyleId>
                  </a:tblPr>
                  <a:tblGrid>
                    <a:gridCol w="5925822"/>
                  </a:tblGrid>
                  <a:tr h="472440">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103" t="-1282" r="-206" b="-391026"/>
                          </a:stretch>
                        </a:blipFill>
                      </a:tcPr>
                    </a:tc>
                  </a:tr>
                  <a:tr h="1842928">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bl>
              </a:graphicData>
            </a:graphic>
          </p:graphicFrame>
        </mc:Fallback>
      </mc:AlternateContent>
    </p:spTree>
    <p:extLst>
      <p:ext uri="{BB962C8B-B14F-4D97-AF65-F5344CB8AC3E}">
        <p14:creationId xmlns:p14="http://schemas.microsoft.com/office/powerpoint/2010/main" val="14744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585" y="172528"/>
            <a:ext cx="10108921" cy="477054"/>
          </a:xfrm>
          <a:prstGeom prst="rect">
            <a:avLst/>
          </a:prstGeom>
          <a:noFill/>
        </p:spPr>
        <p:txBody>
          <a:bodyPr wrap="none" rtlCol="0">
            <a:spAutoFit/>
          </a:bodyPr>
          <a:lstStyle/>
          <a:p>
            <a:r>
              <a:rPr lang="en-US" sz="2500" dirty="0"/>
              <a:t>H</a:t>
            </a:r>
            <a:r>
              <a:rPr lang="en-US" sz="2500" dirty="0" smtClean="0"/>
              <a:t>ow does this system deepening and spreading change with ENSO phase?  </a:t>
            </a:r>
            <a:endParaRPr lang="fr-FR" sz="2500" dirty="0"/>
          </a:p>
        </p:txBody>
      </p:sp>
      <p:pic>
        <p:nvPicPr>
          <p:cNvPr id="3" name="Picture 2"/>
          <p:cNvPicPr>
            <a:picLocks noChangeAspect="1"/>
          </p:cNvPicPr>
          <p:nvPr/>
        </p:nvPicPr>
        <p:blipFill>
          <a:blip r:embed="rId2"/>
          <a:stretch>
            <a:fillRect/>
          </a:stretch>
        </p:blipFill>
        <p:spPr>
          <a:xfrm>
            <a:off x="900813" y="649582"/>
            <a:ext cx="10146030" cy="2279761"/>
          </a:xfrm>
          <a:prstGeom prst="rect">
            <a:avLst/>
          </a:prstGeom>
        </p:spPr>
      </p:pic>
      <p:sp>
        <p:nvSpPr>
          <p:cNvPr id="4" name="TextBox 3"/>
          <p:cNvSpPr txBox="1"/>
          <p:nvPr/>
        </p:nvSpPr>
        <p:spPr>
          <a:xfrm>
            <a:off x="316602" y="2929343"/>
            <a:ext cx="7431587" cy="400110"/>
          </a:xfrm>
          <a:prstGeom prst="rect">
            <a:avLst/>
          </a:prstGeom>
          <a:noFill/>
        </p:spPr>
        <p:txBody>
          <a:bodyPr wrap="square" rtlCol="0">
            <a:spAutoFit/>
          </a:bodyPr>
          <a:lstStyle/>
          <a:p>
            <a:r>
              <a:rPr lang="en-US" sz="2000" b="1" dirty="0">
                <a:solidFill>
                  <a:srgbClr val="FFC000"/>
                </a:solidFill>
              </a:rPr>
              <a:t>d</a:t>
            </a:r>
            <a:r>
              <a:rPr lang="en-US" sz="2000" b="1" dirty="0" smtClean="0">
                <a:solidFill>
                  <a:srgbClr val="FFC000"/>
                </a:solidFill>
              </a:rPr>
              <a:t>ramatic increases in growth over the Pacific during the warm phase</a:t>
            </a:r>
            <a:endParaRPr lang="fr-FR" sz="2000" b="1" dirty="0">
              <a:solidFill>
                <a:srgbClr val="FFC000"/>
              </a:solidFill>
            </a:endParaRPr>
          </a:p>
        </p:txBody>
      </p:sp>
      <p:sp>
        <p:nvSpPr>
          <p:cNvPr id="5" name="Rectangle 4"/>
          <p:cNvSpPr/>
          <p:nvPr/>
        </p:nvSpPr>
        <p:spPr>
          <a:xfrm>
            <a:off x="1556321" y="1126636"/>
            <a:ext cx="1462924" cy="69880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211020" y="1126636"/>
            <a:ext cx="1438932" cy="71144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p:cNvSpPr txBox="1"/>
          <p:nvPr/>
        </p:nvSpPr>
        <p:spPr>
          <a:xfrm>
            <a:off x="316602" y="3427772"/>
            <a:ext cx="8642000" cy="400110"/>
          </a:xfrm>
          <a:prstGeom prst="rect">
            <a:avLst/>
          </a:prstGeom>
          <a:noFill/>
        </p:spPr>
        <p:txBody>
          <a:bodyPr wrap="square" rtlCol="0">
            <a:spAutoFit/>
          </a:bodyPr>
          <a:lstStyle/>
          <a:p>
            <a:r>
              <a:rPr lang="en-US" sz="2000" b="1" dirty="0" smtClean="0">
                <a:solidFill>
                  <a:srgbClr val="EB1969"/>
                </a:solidFill>
              </a:rPr>
              <a:t>lower-magnitude increases in growth over the Atlantic during the cold phase</a:t>
            </a:r>
            <a:endParaRPr lang="fr-FR" sz="2000" b="1" dirty="0">
              <a:solidFill>
                <a:srgbClr val="EB1969"/>
              </a:solidFill>
            </a:endParaRPr>
          </a:p>
        </p:txBody>
      </p:sp>
      <p:sp>
        <p:nvSpPr>
          <p:cNvPr id="8" name="Rectangle 7"/>
          <p:cNvSpPr/>
          <p:nvPr/>
        </p:nvSpPr>
        <p:spPr>
          <a:xfrm>
            <a:off x="7748190" y="1104701"/>
            <a:ext cx="809213" cy="379042"/>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3157702" y="1251090"/>
            <a:ext cx="541043" cy="586987"/>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6722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90824" y="3160134"/>
            <a:ext cx="2635451" cy="3697866"/>
          </a:xfrm>
          <a:prstGeom prst="rect">
            <a:avLst/>
          </a:prstGeom>
        </p:spPr>
      </p:pic>
      <p:sp>
        <p:nvSpPr>
          <p:cNvPr id="4" name="TextBox 3"/>
          <p:cNvSpPr txBox="1"/>
          <p:nvPr/>
        </p:nvSpPr>
        <p:spPr>
          <a:xfrm>
            <a:off x="492346" y="141707"/>
            <a:ext cx="10247742" cy="369332"/>
          </a:xfrm>
          <a:prstGeom prst="rect">
            <a:avLst/>
          </a:prstGeom>
          <a:noFill/>
        </p:spPr>
        <p:txBody>
          <a:bodyPr wrap="none" rtlCol="0">
            <a:spAutoFit/>
          </a:bodyPr>
          <a:lstStyle/>
          <a:p>
            <a:r>
              <a:rPr lang="en-US" dirty="0" smtClean="0"/>
              <a:t>And this dipole behavior appears in MCS lifetime distributions also: the systems that grow larger live longer.</a:t>
            </a:r>
            <a:endParaRPr lang="fr-FR" dirty="0"/>
          </a:p>
        </p:txBody>
      </p:sp>
      <mc:AlternateContent xmlns:mc="http://schemas.openxmlformats.org/markup-compatibility/2006" xmlns:a14="http://schemas.microsoft.com/office/drawing/2010/main">
        <mc:Choice Requires="a14">
          <p:sp>
            <p:nvSpPr>
              <p:cNvPr id="5" name="TextBox 4"/>
              <p:cNvSpPr txBox="1"/>
              <p:nvPr/>
            </p:nvSpPr>
            <p:spPr>
              <a:xfrm>
                <a:off x="8861128" y="4244849"/>
                <a:ext cx="2807580" cy="1785104"/>
              </a:xfrm>
              <a:prstGeom prst="rect">
                <a:avLst/>
              </a:prstGeom>
              <a:noFill/>
            </p:spPr>
            <p:txBody>
              <a:bodyPr wrap="square" rtlCol="0">
                <a:spAutoFit/>
              </a:bodyPr>
              <a:lstStyle/>
              <a:p>
                <a:pPr algn="ctr"/>
                <a:r>
                  <a:rPr lang="en-US" sz="2200" dirty="0" smtClean="0">
                    <a:solidFill>
                      <a:schemeClr val="tx1"/>
                    </a:solidFill>
                  </a:rPr>
                  <a:t>Atlantic JJA   </a:t>
                </a:r>
              </a:p>
              <a:p>
                <a:pPr algn="ctr"/>
                <a14:m>
                  <m:oMath xmlns:m="http://schemas.openxmlformats.org/officeDocument/2006/math">
                    <m:d>
                      <m:dPr>
                        <m:begChr m:val="|"/>
                        <m:endChr m:val="|"/>
                        <m:ctrlPr>
                          <a:rPr lang="en-US" sz="2200" i="1" smtClean="0">
                            <a:solidFill>
                              <a:schemeClr val="tx1"/>
                            </a:solidFill>
                            <a:latin typeface="Cambria Math" panose="02040503050406030204" pitchFamily="18" charset="0"/>
                          </a:rPr>
                        </m:ctrlPr>
                      </m:dPr>
                      <m:e>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𝛾</m:t>
                            </m:r>
                          </m:e>
                          <m:sub>
                            <m:r>
                              <a:rPr lang="en-US" sz="2200" b="0" i="1" smtClean="0">
                                <a:solidFill>
                                  <a:schemeClr val="tx1"/>
                                </a:solidFill>
                                <a:latin typeface="Cambria Math" panose="02040503050406030204" pitchFamily="18" charset="0"/>
                              </a:rPr>
                              <m:t>𝑐𝑜𝑙𝑑</m:t>
                            </m:r>
                          </m:sub>
                        </m:sSub>
                      </m:e>
                    </m:d>
                  </m:oMath>
                </a14:m>
                <a:r>
                  <a:rPr lang="fr-FR" sz="2200" dirty="0" smtClean="0">
                    <a:solidFill>
                      <a:schemeClr val="tx1"/>
                    </a:solidFill>
                  </a:rPr>
                  <a:t> &gt; </a:t>
                </a:r>
                <a14:m>
                  <m:oMath xmlns:m="http://schemas.openxmlformats.org/officeDocument/2006/math">
                    <m:d>
                      <m:dPr>
                        <m:begChr m:val="|"/>
                        <m:endChr m:val="|"/>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ea typeface="Cambria Math" panose="02040503050406030204" pitchFamily="18" charset="0"/>
                              </a:rPr>
                              <m:t>𝛾</m:t>
                            </m:r>
                          </m:e>
                          <m:sub>
                            <m:r>
                              <a:rPr lang="en-US" sz="2200" b="0" i="1" smtClean="0">
                                <a:solidFill>
                                  <a:schemeClr val="tx1"/>
                                </a:solidFill>
                                <a:latin typeface="Cambria Math" panose="02040503050406030204" pitchFamily="18" charset="0"/>
                                <a:ea typeface="Cambria Math" panose="02040503050406030204" pitchFamily="18" charset="0"/>
                              </a:rPr>
                              <m:t>𝑤𝑎𝑟𝑚</m:t>
                            </m:r>
                          </m:sub>
                        </m:sSub>
                      </m:e>
                    </m:d>
                  </m:oMath>
                </a14:m>
                <a:r>
                  <a:rPr lang="fr-FR" sz="2200" dirty="0" smtClean="0">
                    <a:solidFill>
                      <a:schemeClr val="tx1"/>
                    </a:solidFill>
                  </a:rPr>
                  <a:t> </a:t>
                </a:r>
              </a:p>
              <a:p>
                <a:pPr algn="ctr"/>
                <a:endParaRPr lang="fr-FR" sz="2200" dirty="0" smtClean="0">
                  <a:solidFill>
                    <a:schemeClr val="tx1"/>
                  </a:solidFill>
                </a:endParaRPr>
              </a:p>
              <a:p>
                <a:pPr algn="ctr"/>
                <a:r>
                  <a:rPr lang="fr-FR" sz="2200" dirty="0" smtClean="0">
                    <a:solidFill>
                      <a:schemeClr val="tx1"/>
                    </a:solidFill>
                    <a:sym typeface="Wingdings" panose="05000000000000000000" pitchFamily="2" charset="2"/>
                  </a:rPr>
                  <a:t>longer-</a:t>
                </a:r>
                <a:r>
                  <a:rPr lang="fr-FR" sz="2200" dirty="0" err="1" smtClean="0">
                    <a:solidFill>
                      <a:schemeClr val="tx1"/>
                    </a:solidFill>
                    <a:sym typeface="Wingdings" panose="05000000000000000000" pitchFamily="2" charset="2"/>
                  </a:rPr>
                  <a:t>lived</a:t>
                </a:r>
                <a:r>
                  <a:rPr lang="fr-FR" sz="2200" dirty="0" smtClean="0">
                    <a:solidFill>
                      <a:schemeClr val="tx1"/>
                    </a:solidFill>
                    <a:sym typeface="Wingdings" panose="05000000000000000000" pitchFamily="2" charset="2"/>
                  </a:rPr>
                  <a:t> </a:t>
                </a:r>
                <a:r>
                  <a:rPr lang="fr-FR" sz="2200" dirty="0" err="1" smtClean="0">
                    <a:solidFill>
                      <a:schemeClr val="tx1"/>
                    </a:solidFill>
                    <a:sym typeface="Wingdings" panose="05000000000000000000" pitchFamily="2" charset="2"/>
                  </a:rPr>
                  <a:t>systems</a:t>
                </a:r>
                <a:r>
                  <a:rPr lang="fr-FR" sz="2200" dirty="0" smtClean="0">
                    <a:solidFill>
                      <a:schemeClr val="tx1"/>
                    </a:solidFill>
                  </a:rPr>
                  <a:t>  in the cold phase</a:t>
                </a:r>
                <a:endParaRPr lang="fr-FR" sz="22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861128" y="4244849"/>
                <a:ext cx="2807580" cy="1785104"/>
              </a:xfrm>
              <a:prstGeom prst="rect">
                <a:avLst/>
              </a:prstGeom>
              <a:blipFill rotWithShape="0">
                <a:blip r:embed="rId3"/>
                <a:stretch>
                  <a:fillRect t="-2048" b="-61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1984" y="4270402"/>
                <a:ext cx="2557261" cy="1785104"/>
              </a:xfrm>
              <a:prstGeom prst="rect">
                <a:avLst/>
              </a:prstGeom>
              <a:noFill/>
            </p:spPr>
            <p:txBody>
              <a:bodyPr wrap="square" rtlCol="0">
                <a:spAutoFit/>
              </a:bodyPr>
              <a:lstStyle/>
              <a:p>
                <a:pPr algn="ctr"/>
                <a:r>
                  <a:rPr lang="en-US" sz="2200" dirty="0" smtClean="0">
                    <a:solidFill>
                      <a:schemeClr val="tx1"/>
                    </a:solidFill>
                  </a:rPr>
                  <a:t>Central Pacific DJF</a:t>
                </a:r>
              </a:p>
              <a:p>
                <a:pPr algn="ctr"/>
                <a14:m>
                  <m:oMath xmlns:m="http://schemas.openxmlformats.org/officeDocument/2006/math">
                    <m:d>
                      <m:dPr>
                        <m:begChr m:val="|"/>
                        <m:endChr m:val="|"/>
                        <m:ctrlPr>
                          <a:rPr lang="en-US" sz="2200" i="1" smtClean="0">
                            <a:solidFill>
                              <a:schemeClr val="tx1"/>
                            </a:solidFill>
                            <a:latin typeface="Cambria Math" panose="02040503050406030204" pitchFamily="18" charset="0"/>
                          </a:rPr>
                        </m:ctrlPr>
                      </m:dPr>
                      <m:e>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𝛾</m:t>
                            </m:r>
                          </m:e>
                          <m:sub>
                            <m:r>
                              <a:rPr lang="en-US" sz="2200" b="0" i="1" smtClean="0">
                                <a:solidFill>
                                  <a:schemeClr val="tx1"/>
                                </a:solidFill>
                                <a:latin typeface="Cambria Math" panose="02040503050406030204" pitchFamily="18" charset="0"/>
                              </a:rPr>
                              <m:t>𝑤𝑎𝑟𝑚</m:t>
                            </m:r>
                          </m:sub>
                        </m:sSub>
                      </m:e>
                    </m:d>
                  </m:oMath>
                </a14:m>
                <a:r>
                  <a:rPr lang="fr-FR" sz="2200" dirty="0" smtClean="0">
                    <a:solidFill>
                      <a:schemeClr val="tx1"/>
                    </a:solidFill>
                  </a:rPr>
                  <a:t> &gt; </a:t>
                </a:r>
                <a14:m>
                  <m:oMath xmlns:m="http://schemas.openxmlformats.org/officeDocument/2006/math">
                    <m:d>
                      <m:dPr>
                        <m:begChr m:val="|"/>
                        <m:endChr m:val="|"/>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panose="02040503050406030204" pitchFamily="18" charset="0"/>
                                <a:ea typeface="Cambria Math" panose="02040503050406030204" pitchFamily="18" charset="0"/>
                              </a:rPr>
                              <m:t>𝛾</m:t>
                            </m:r>
                          </m:e>
                          <m:sub>
                            <m:r>
                              <a:rPr lang="en-US" sz="2200" b="0" i="1" smtClean="0">
                                <a:solidFill>
                                  <a:schemeClr val="tx1"/>
                                </a:solidFill>
                                <a:latin typeface="Cambria Math" panose="02040503050406030204" pitchFamily="18" charset="0"/>
                                <a:ea typeface="Cambria Math" panose="02040503050406030204" pitchFamily="18" charset="0"/>
                              </a:rPr>
                              <m:t>𝑐𝑜𝑙𝑑</m:t>
                            </m:r>
                          </m:sub>
                        </m:sSub>
                      </m:e>
                    </m:d>
                  </m:oMath>
                </a14:m>
                <a:endParaRPr lang="en-US" sz="2200" dirty="0" smtClean="0">
                  <a:solidFill>
                    <a:schemeClr val="tx1"/>
                  </a:solidFill>
                </a:endParaRPr>
              </a:p>
              <a:p>
                <a:pPr algn="ctr"/>
                <a:r>
                  <a:rPr lang="fr-FR" sz="2200" dirty="0" smtClean="0">
                    <a:solidFill>
                      <a:schemeClr val="tx1"/>
                    </a:solidFill>
                  </a:rPr>
                  <a:t> </a:t>
                </a:r>
              </a:p>
              <a:p>
                <a:pPr algn="ctr"/>
                <a:r>
                  <a:rPr lang="fr-FR" sz="2200" dirty="0" smtClean="0">
                    <a:solidFill>
                      <a:schemeClr val="tx1"/>
                    </a:solidFill>
                    <a:sym typeface="Wingdings" panose="05000000000000000000" pitchFamily="2" charset="2"/>
                  </a:rPr>
                  <a:t>longer-</a:t>
                </a:r>
                <a:r>
                  <a:rPr lang="fr-FR" sz="2200" dirty="0" err="1" smtClean="0">
                    <a:solidFill>
                      <a:schemeClr val="tx1"/>
                    </a:solidFill>
                    <a:sym typeface="Wingdings" panose="05000000000000000000" pitchFamily="2" charset="2"/>
                  </a:rPr>
                  <a:t>lived</a:t>
                </a:r>
                <a:r>
                  <a:rPr lang="fr-FR" sz="2200" dirty="0" smtClean="0">
                    <a:solidFill>
                      <a:schemeClr val="tx1"/>
                    </a:solidFill>
                    <a:sym typeface="Wingdings" panose="05000000000000000000" pitchFamily="2" charset="2"/>
                  </a:rPr>
                  <a:t> </a:t>
                </a:r>
                <a:r>
                  <a:rPr lang="fr-FR" sz="2200" dirty="0" err="1" smtClean="0">
                    <a:solidFill>
                      <a:schemeClr val="tx1"/>
                    </a:solidFill>
                    <a:sym typeface="Wingdings" panose="05000000000000000000" pitchFamily="2" charset="2"/>
                  </a:rPr>
                  <a:t>systems</a:t>
                </a:r>
                <a:r>
                  <a:rPr lang="fr-FR" sz="2200" dirty="0" smtClean="0">
                    <a:solidFill>
                      <a:schemeClr val="tx1"/>
                    </a:solidFill>
                  </a:rPr>
                  <a:t>  in the warm phase</a:t>
                </a:r>
                <a:endParaRPr lang="fr-FR" sz="22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1984" y="4270402"/>
                <a:ext cx="2557261" cy="1785104"/>
              </a:xfrm>
              <a:prstGeom prst="rect">
                <a:avLst/>
              </a:prstGeom>
              <a:blipFill rotWithShape="0">
                <a:blip r:embed="rId4"/>
                <a:stretch>
                  <a:fillRect l="-1909" t="-2397" r="-1909" b="-6164"/>
                </a:stretch>
              </a:blipFill>
            </p:spPr>
            <p:txBody>
              <a:bodyPr/>
              <a:lstStyle/>
              <a:p>
                <a:r>
                  <a:rPr lang="fr-FR">
                    <a:noFill/>
                  </a:rPr>
                  <a:t> </a:t>
                </a:r>
              </a:p>
            </p:txBody>
          </p:sp>
        </mc:Fallback>
      </mc:AlternateContent>
      <p:pic>
        <p:nvPicPr>
          <p:cNvPr id="7" name="Picture 6"/>
          <p:cNvPicPr>
            <a:picLocks noChangeAspect="1"/>
          </p:cNvPicPr>
          <p:nvPr/>
        </p:nvPicPr>
        <p:blipFill>
          <a:blip r:embed="rId5"/>
          <a:stretch>
            <a:fillRect/>
          </a:stretch>
        </p:blipFill>
        <p:spPr>
          <a:xfrm>
            <a:off x="6129146" y="3160134"/>
            <a:ext cx="2455865" cy="3697864"/>
          </a:xfrm>
          <a:prstGeom prst="rect">
            <a:avLst/>
          </a:prstGeom>
        </p:spPr>
      </p:pic>
      <p:pic>
        <p:nvPicPr>
          <p:cNvPr id="8" name="Picture 7"/>
          <p:cNvPicPr>
            <a:picLocks noChangeAspect="1"/>
          </p:cNvPicPr>
          <p:nvPr/>
        </p:nvPicPr>
        <p:blipFill>
          <a:blip r:embed="rId6"/>
          <a:stretch>
            <a:fillRect/>
          </a:stretch>
        </p:blipFill>
        <p:spPr>
          <a:xfrm>
            <a:off x="900813" y="649582"/>
            <a:ext cx="10146030" cy="2279761"/>
          </a:xfrm>
          <a:prstGeom prst="rect">
            <a:avLst/>
          </a:prstGeom>
        </p:spPr>
      </p:pic>
      <p:sp>
        <p:nvSpPr>
          <p:cNvPr id="9" name="Rectangle 8"/>
          <p:cNvSpPr/>
          <p:nvPr/>
        </p:nvSpPr>
        <p:spPr>
          <a:xfrm>
            <a:off x="1556321" y="1126636"/>
            <a:ext cx="1462924" cy="69880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211020" y="1126636"/>
            <a:ext cx="1438932" cy="71144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748190" y="1104701"/>
            <a:ext cx="809213" cy="379042"/>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157702" y="1251090"/>
            <a:ext cx="541043" cy="586987"/>
          </a:xfrm>
          <a:prstGeom prst="rect">
            <a:avLst/>
          </a:prstGeom>
          <a:noFill/>
          <a:ln w="571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1850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997" y="147103"/>
            <a:ext cx="1659429" cy="538609"/>
          </a:xfrm>
          <a:prstGeom prst="rect">
            <a:avLst/>
          </a:prstGeom>
          <a:noFill/>
        </p:spPr>
        <p:txBody>
          <a:bodyPr wrap="none" rtlCol="0">
            <a:spAutoFit/>
          </a:bodyPr>
          <a:lstStyle/>
          <a:p>
            <a:r>
              <a:rPr lang="en-US" sz="2900" b="1" dirty="0" smtClean="0"/>
              <a:t>Summary</a:t>
            </a:r>
            <a:endParaRPr lang="fr-FR" sz="2900" b="1" dirty="0"/>
          </a:p>
        </p:txBody>
      </p:sp>
      <p:sp>
        <p:nvSpPr>
          <p:cNvPr id="3" name="TextBox 2"/>
          <p:cNvSpPr txBox="1"/>
          <p:nvPr/>
        </p:nvSpPr>
        <p:spPr>
          <a:xfrm>
            <a:off x="375863" y="860015"/>
            <a:ext cx="5525922" cy="769441"/>
          </a:xfrm>
          <a:prstGeom prst="rect">
            <a:avLst/>
          </a:prstGeom>
          <a:noFill/>
        </p:spPr>
        <p:txBody>
          <a:bodyPr wrap="square" rtlCol="0">
            <a:spAutoFit/>
          </a:bodyPr>
          <a:lstStyle/>
          <a:p>
            <a:pPr algn="ctr"/>
            <a:r>
              <a:rPr lang="en-US" sz="2200" dirty="0" smtClean="0"/>
              <a:t>(1) MCS frequency, initiation, and tracks shift with the </a:t>
            </a:r>
            <a:r>
              <a:rPr lang="en-US" sz="2200" dirty="0"/>
              <a:t>E</a:t>
            </a:r>
            <a:r>
              <a:rPr lang="es-ES" sz="2200" dirty="0"/>
              <a:t>l Niño</a:t>
            </a:r>
            <a:r>
              <a:rPr lang="en-US" sz="2200" dirty="0"/>
              <a:t> </a:t>
            </a:r>
            <a:r>
              <a:rPr lang="en-US" sz="2200" dirty="0" smtClean="0"/>
              <a:t>surface warming anomalies.</a:t>
            </a:r>
          </a:p>
        </p:txBody>
      </p:sp>
      <p:sp>
        <p:nvSpPr>
          <p:cNvPr id="4" name="Rectangle 3"/>
          <p:cNvSpPr/>
          <p:nvPr/>
        </p:nvSpPr>
        <p:spPr>
          <a:xfrm>
            <a:off x="6254151" y="320032"/>
            <a:ext cx="5808454" cy="769441"/>
          </a:xfrm>
          <a:prstGeom prst="rect">
            <a:avLst/>
          </a:prstGeom>
        </p:spPr>
        <p:txBody>
          <a:bodyPr wrap="square">
            <a:spAutoFit/>
          </a:bodyPr>
          <a:lstStyle/>
          <a:p>
            <a:pPr algn="ctr"/>
            <a:r>
              <a:rPr lang="en-US" sz="2200" dirty="0"/>
              <a:t>(2) </a:t>
            </a:r>
            <a:r>
              <a:rPr lang="en-US" sz="2200" dirty="0" smtClean="0"/>
              <a:t>MCS </a:t>
            </a:r>
            <a:r>
              <a:rPr lang="en-US" sz="2200" dirty="0"/>
              <a:t>energetics </a:t>
            </a:r>
            <a:r>
              <a:rPr lang="en-US" sz="2200" dirty="0" smtClean="0"/>
              <a:t>also vary by </a:t>
            </a:r>
            <a:r>
              <a:rPr lang="en-US" sz="2200" dirty="0"/>
              <a:t>season and </a:t>
            </a:r>
            <a:r>
              <a:rPr lang="en-US" sz="2200" dirty="0" smtClean="0"/>
              <a:t>ENSO phase, with greater </a:t>
            </a:r>
            <a:r>
              <a:rPr lang="en-US" sz="2200" dirty="0" err="1" smtClean="0"/>
              <a:t>OLRa</a:t>
            </a:r>
            <a:r>
              <a:rPr lang="en-US" sz="2200" dirty="0" smtClean="0"/>
              <a:t> in the warm phase.</a:t>
            </a:r>
            <a:endParaRPr lang="en-US" sz="2200" dirty="0"/>
          </a:p>
        </p:txBody>
      </p:sp>
      <p:sp>
        <p:nvSpPr>
          <p:cNvPr id="5" name="Rectangle 4"/>
          <p:cNvSpPr/>
          <p:nvPr/>
        </p:nvSpPr>
        <p:spPr>
          <a:xfrm>
            <a:off x="3830127" y="3912413"/>
            <a:ext cx="5331125" cy="1107996"/>
          </a:xfrm>
          <a:prstGeom prst="rect">
            <a:avLst/>
          </a:prstGeom>
        </p:spPr>
        <p:txBody>
          <a:bodyPr wrap="square">
            <a:spAutoFit/>
          </a:bodyPr>
          <a:lstStyle/>
          <a:p>
            <a:pPr algn="ctr"/>
            <a:r>
              <a:rPr lang="en-US" sz="2200" dirty="0"/>
              <a:t>(3) </a:t>
            </a:r>
            <a:r>
              <a:rPr lang="en-US" sz="2200" dirty="0" smtClean="0"/>
              <a:t>System </a:t>
            </a:r>
            <a:r>
              <a:rPr lang="en-US" sz="2200" dirty="0"/>
              <a:t>growth metric analysis </a:t>
            </a:r>
            <a:r>
              <a:rPr lang="en-US" sz="2200" dirty="0" smtClean="0"/>
              <a:t>shows MCS horizontal and vertical spread over time, especially in the warm phase.</a:t>
            </a:r>
            <a:endParaRPr lang="en-US" sz="2200" dirty="0"/>
          </a:p>
        </p:txBody>
      </p:sp>
      <p:pic>
        <p:nvPicPr>
          <p:cNvPr id="6" name="Picture 5"/>
          <p:cNvPicPr>
            <a:picLocks noChangeAspect="1"/>
          </p:cNvPicPr>
          <p:nvPr/>
        </p:nvPicPr>
        <p:blipFill>
          <a:blip r:embed="rId3"/>
          <a:stretch>
            <a:fillRect/>
          </a:stretch>
        </p:blipFill>
        <p:spPr>
          <a:xfrm>
            <a:off x="274994" y="1739182"/>
            <a:ext cx="5622788" cy="1491223"/>
          </a:xfrm>
          <a:prstGeom prst="rect">
            <a:avLst/>
          </a:prstGeom>
        </p:spPr>
      </p:pic>
      <p:pic>
        <p:nvPicPr>
          <p:cNvPr id="7" name="Picture 6"/>
          <p:cNvPicPr>
            <a:picLocks noChangeAspect="1"/>
          </p:cNvPicPr>
          <p:nvPr/>
        </p:nvPicPr>
        <p:blipFill>
          <a:blip r:embed="rId4"/>
          <a:stretch>
            <a:fillRect/>
          </a:stretch>
        </p:blipFill>
        <p:spPr>
          <a:xfrm>
            <a:off x="7926840" y="1144336"/>
            <a:ext cx="3680106" cy="2890970"/>
          </a:xfrm>
          <a:prstGeom prst="rect">
            <a:avLst/>
          </a:prstGeom>
        </p:spPr>
      </p:pic>
      <p:pic>
        <p:nvPicPr>
          <p:cNvPr id="12" name="Picture 11"/>
          <p:cNvPicPr>
            <a:picLocks noChangeAspect="1"/>
          </p:cNvPicPr>
          <p:nvPr/>
        </p:nvPicPr>
        <p:blipFill>
          <a:blip r:embed="rId5"/>
          <a:stretch>
            <a:fillRect/>
          </a:stretch>
        </p:blipFill>
        <p:spPr>
          <a:xfrm>
            <a:off x="4106175" y="5088776"/>
            <a:ext cx="4878342" cy="1488021"/>
          </a:xfrm>
          <a:prstGeom prst="rect">
            <a:avLst/>
          </a:prstGeom>
        </p:spPr>
      </p:pic>
      <p:sp>
        <p:nvSpPr>
          <p:cNvPr id="11" name="Rectangle 10"/>
          <p:cNvSpPr/>
          <p:nvPr/>
        </p:nvSpPr>
        <p:spPr>
          <a:xfrm>
            <a:off x="375863" y="4283875"/>
            <a:ext cx="2485459" cy="1446550"/>
          </a:xfrm>
          <a:prstGeom prst="rect">
            <a:avLst/>
          </a:prstGeom>
        </p:spPr>
        <p:txBody>
          <a:bodyPr wrap="square">
            <a:spAutoFit/>
          </a:bodyPr>
          <a:lstStyle/>
          <a:p>
            <a:pPr algn="ctr"/>
            <a:r>
              <a:rPr lang="en-US" sz="2200" dirty="0" smtClean="0"/>
              <a:t>(4) </a:t>
            </a:r>
            <a:r>
              <a:rPr lang="en-US" sz="2200" i="1" dirty="0" smtClean="0"/>
              <a:t>Outlook</a:t>
            </a:r>
            <a:r>
              <a:rPr lang="en-US" sz="2200" dirty="0" smtClean="0"/>
              <a:t>: Do larger warm-phase MCS bring more precipitation…?</a:t>
            </a:r>
            <a:endParaRPr lang="en-US" sz="2200" dirty="0"/>
          </a:p>
        </p:txBody>
      </p:sp>
    </p:spTree>
    <p:extLst>
      <p:ext uri="{BB962C8B-B14F-4D97-AF65-F5344CB8AC3E}">
        <p14:creationId xmlns:p14="http://schemas.microsoft.com/office/powerpoint/2010/main" val="46399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55058" y="0"/>
            <a:ext cx="9556474" cy="6858000"/>
          </a:xfrm>
          <a:prstGeom prst="rect">
            <a:avLst/>
          </a:prstGeom>
        </p:spPr>
      </p:pic>
      <p:sp>
        <p:nvSpPr>
          <p:cNvPr id="3" name="Rectangle 2"/>
          <p:cNvSpPr/>
          <p:nvPr/>
        </p:nvSpPr>
        <p:spPr>
          <a:xfrm>
            <a:off x="1876941" y="0"/>
            <a:ext cx="1001423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p:cNvPicPr>
            <a:picLocks noChangeAspect="1"/>
          </p:cNvPicPr>
          <p:nvPr/>
        </p:nvPicPr>
        <p:blipFill>
          <a:blip r:embed="rId4"/>
          <a:stretch>
            <a:fillRect/>
          </a:stretch>
        </p:blipFill>
        <p:spPr>
          <a:xfrm>
            <a:off x="2920880" y="85883"/>
            <a:ext cx="7429499" cy="3343117"/>
          </a:xfrm>
          <a:prstGeom prst="rect">
            <a:avLst/>
          </a:prstGeom>
        </p:spPr>
      </p:pic>
      <p:sp>
        <p:nvSpPr>
          <p:cNvPr id="6" name="TextBox 5"/>
          <p:cNvSpPr txBox="1"/>
          <p:nvPr/>
        </p:nvSpPr>
        <p:spPr>
          <a:xfrm>
            <a:off x="235974" y="221225"/>
            <a:ext cx="1519084" cy="769441"/>
          </a:xfrm>
          <a:prstGeom prst="rect">
            <a:avLst/>
          </a:prstGeom>
          <a:noFill/>
        </p:spPr>
        <p:txBody>
          <a:bodyPr wrap="square" rtlCol="0">
            <a:spAutoFit/>
          </a:bodyPr>
          <a:lstStyle/>
          <a:p>
            <a:r>
              <a:rPr lang="en-US" sz="2200" dirty="0" smtClean="0"/>
              <a:t>JJA climatology</a:t>
            </a:r>
            <a:endParaRPr lang="fr-FR" sz="2200" dirty="0"/>
          </a:p>
        </p:txBody>
      </p:sp>
      <p:pic>
        <p:nvPicPr>
          <p:cNvPr id="7" name="Picture 6"/>
          <p:cNvPicPr>
            <a:picLocks noChangeAspect="1"/>
          </p:cNvPicPr>
          <p:nvPr/>
        </p:nvPicPr>
        <p:blipFill>
          <a:blip r:embed="rId5"/>
          <a:stretch>
            <a:fillRect/>
          </a:stretch>
        </p:blipFill>
        <p:spPr>
          <a:xfrm>
            <a:off x="2920880" y="3429000"/>
            <a:ext cx="7530860" cy="3166103"/>
          </a:xfrm>
          <a:prstGeom prst="rect">
            <a:avLst/>
          </a:prstGeom>
        </p:spPr>
      </p:pic>
    </p:spTree>
    <p:extLst>
      <p:ext uri="{BB962C8B-B14F-4D97-AF65-F5344CB8AC3E}">
        <p14:creationId xmlns:p14="http://schemas.microsoft.com/office/powerpoint/2010/main" val="57154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2949" y="0"/>
            <a:ext cx="9556474" cy="6858000"/>
          </a:xfrm>
          <a:prstGeom prst="rect">
            <a:avLst/>
          </a:prstGeom>
        </p:spPr>
      </p:pic>
      <p:sp>
        <p:nvSpPr>
          <p:cNvPr id="3" name="TextBox 2"/>
          <p:cNvSpPr txBox="1"/>
          <p:nvPr/>
        </p:nvSpPr>
        <p:spPr>
          <a:xfrm>
            <a:off x="235974" y="221225"/>
            <a:ext cx="1519084" cy="769441"/>
          </a:xfrm>
          <a:prstGeom prst="rect">
            <a:avLst/>
          </a:prstGeom>
          <a:noFill/>
        </p:spPr>
        <p:txBody>
          <a:bodyPr wrap="square" rtlCol="0">
            <a:spAutoFit/>
          </a:bodyPr>
          <a:lstStyle/>
          <a:p>
            <a:r>
              <a:rPr lang="en-US" sz="2200" dirty="0" smtClean="0"/>
              <a:t>DJF climatology</a:t>
            </a:r>
            <a:endParaRPr lang="fr-FR" sz="2200" dirty="0"/>
          </a:p>
        </p:txBody>
      </p:sp>
      <p:sp>
        <p:nvSpPr>
          <p:cNvPr id="4" name="Rectangle 3"/>
          <p:cNvSpPr/>
          <p:nvPr/>
        </p:nvSpPr>
        <p:spPr>
          <a:xfrm>
            <a:off x="1755058" y="0"/>
            <a:ext cx="9694365"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p:cNvPicPr>
            <a:picLocks noChangeAspect="1"/>
          </p:cNvPicPr>
          <p:nvPr/>
        </p:nvPicPr>
        <p:blipFill>
          <a:blip r:embed="rId4"/>
          <a:stretch>
            <a:fillRect/>
          </a:stretch>
        </p:blipFill>
        <p:spPr>
          <a:xfrm>
            <a:off x="2852737" y="19049"/>
            <a:ext cx="7239350" cy="3370204"/>
          </a:xfrm>
          <a:prstGeom prst="rect">
            <a:avLst/>
          </a:prstGeom>
        </p:spPr>
      </p:pic>
      <p:pic>
        <p:nvPicPr>
          <p:cNvPr id="9" name="Picture 8"/>
          <p:cNvPicPr>
            <a:picLocks noChangeAspect="1"/>
          </p:cNvPicPr>
          <p:nvPr/>
        </p:nvPicPr>
        <p:blipFill>
          <a:blip r:embed="rId5"/>
          <a:stretch>
            <a:fillRect/>
          </a:stretch>
        </p:blipFill>
        <p:spPr>
          <a:xfrm>
            <a:off x="2852737" y="3389253"/>
            <a:ext cx="7239350" cy="3586726"/>
          </a:xfrm>
          <a:prstGeom prst="rect">
            <a:avLst/>
          </a:prstGeom>
        </p:spPr>
      </p:pic>
      <p:sp>
        <p:nvSpPr>
          <p:cNvPr id="11" name="Rectangle 10"/>
          <p:cNvSpPr/>
          <p:nvPr/>
        </p:nvSpPr>
        <p:spPr>
          <a:xfrm>
            <a:off x="6832600" y="990666"/>
            <a:ext cx="711200" cy="57143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921500" y="4552192"/>
            <a:ext cx="711200" cy="57143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p:cNvSpPr txBox="1"/>
          <p:nvPr/>
        </p:nvSpPr>
        <p:spPr>
          <a:xfrm>
            <a:off x="139572" y="3083583"/>
            <a:ext cx="2164325" cy="1754326"/>
          </a:xfrm>
          <a:prstGeom prst="rect">
            <a:avLst/>
          </a:prstGeom>
          <a:noFill/>
        </p:spPr>
        <p:txBody>
          <a:bodyPr wrap="square" rtlCol="0">
            <a:spAutoFit/>
          </a:bodyPr>
          <a:lstStyle/>
          <a:p>
            <a:r>
              <a:rPr lang="en-US" dirty="0" smtClean="0"/>
              <a:t>In southern Africa, both system extent and depth decrease with warming. Is an “upped-ante mechanism” at play?</a:t>
            </a:r>
            <a:endParaRPr lang="fr-FR" dirty="0"/>
          </a:p>
        </p:txBody>
      </p:sp>
    </p:spTree>
    <p:extLst>
      <p:ext uri="{BB962C8B-B14F-4D97-AF65-F5344CB8AC3E}">
        <p14:creationId xmlns:p14="http://schemas.microsoft.com/office/powerpoint/2010/main" val="36953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87118" y="1235782"/>
            <a:ext cx="11788320" cy="5364143"/>
          </a:xfrm>
          <a:prstGeom prst="rect">
            <a:avLst/>
          </a:prstGeom>
        </p:spPr>
      </p:pic>
      <p:grpSp>
        <p:nvGrpSpPr>
          <p:cNvPr id="5" name="Group 4"/>
          <p:cNvGrpSpPr/>
          <p:nvPr/>
        </p:nvGrpSpPr>
        <p:grpSpPr>
          <a:xfrm>
            <a:off x="135555" y="1706992"/>
            <a:ext cx="10725405" cy="4764864"/>
            <a:chOff x="54197" y="1845244"/>
            <a:chExt cx="10725405" cy="4764864"/>
          </a:xfrm>
        </p:grpSpPr>
        <p:pic>
          <p:nvPicPr>
            <p:cNvPr id="7" name="Picture 6"/>
            <p:cNvPicPr>
              <a:picLocks noChangeAspect="1"/>
            </p:cNvPicPr>
            <p:nvPr/>
          </p:nvPicPr>
          <p:blipFill>
            <a:blip r:embed="rId4"/>
            <a:stretch>
              <a:fillRect/>
            </a:stretch>
          </p:blipFill>
          <p:spPr>
            <a:xfrm>
              <a:off x="54197" y="1845244"/>
              <a:ext cx="10725405" cy="4764864"/>
            </a:xfrm>
            <a:prstGeom prst="rect">
              <a:avLst/>
            </a:prstGeom>
          </p:spPr>
        </p:pic>
        <p:sp>
          <p:nvSpPr>
            <p:cNvPr id="3" name="Rectangle 2"/>
            <p:cNvSpPr/>
            <p:nvPr/>
          </p:nvSpPr>
          <p:spPr>
            <a:xfrm>
              <a:off x="727113" y="5645888"/>
              <a:ext cx="638843" cy="343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TextBox 3"/>
          <p:cNvSpPr txBox="1"/>
          <p:nvPr/>
        </p:nvSpPr>
        <p:spPr>
          <a:xfrm>
            <a:off x="350285" y="202197"/>
            <a:ext cx="11278123" cy="861774"/>
          </a:xfrm>
          <a:prstGeom prst="rect">
            <a:avLst/>
          </a:prstGeom>
          <a:noFill/>
        </p:spPr>
        <p:txBody>
          <a:bodyPr wrap="square" rtlCol="0">
            <a:spAutoFit/>
          </a:bodyPr>
          <a:lstStyle/>
          <a:p>
            <a:r>
              <a:rPr lang="en-US" sz="2500" dirty="0" smtClean="0"/>
              <a:t>A mesoscale convective system is an agglomeration of thunderstorms with convective and </a:t>
            </a:r>
            <a:r>
              <a:rPr lang="en-US" sz="2500" dirty="0" err="1" smtClean="0"/>
              <a:t>stratiform</a:t>
            </a:r>
            <a:r>
              <a:rPr lang="en-US" sz="2500" dirty="0" smtClean="0"/>
              <a:t> regions.</a:t>
            </a:r>
            <a:endParaRPr lang="fr-FR" sz="2500" dirty="0"/>
          </a:p>
        </p:txBody>
      </p:sp>
      <p:sp>
        <p:nvSpPr>
          <p:cNvPr id="8" name="Rectangle 7"/>
          <p:cNvSpPr/>
          <p:nvPr/>
        </p:nvSpPr>
        <p:spPr>
          <a:xfrm>
            <a:off x="10646229" y="1063971"/>
            <a:ext cx="1436914" cy="5707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ight Arrow 9"/>
          <p:cNvSpPr/>
          <p:nvPr/>
        </p:nvSpPr>
        <p:spPr>
          <a:xfrm rot="5400000">
            <a:off x="200443" y="3473116"/>
            <a:ext cx="2499536" cy="560381"/>
          </a:xfrm>
          <a:prstGeom prst="rightArrow">
            <a:avLst>
              <a:gd name="adj1" fmla="val 50000"/>
              <a:gd name="adj2" fmla="val 95719"/>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p:cNvSpPr/>
          <p:nvPr/>
        </p:nvSpPr>
        <p:spPr>
          <a:xfrm rot="5400000">
            <a:off x="7023246" y="5181543"/>
            <a:ext cx="1294977" cy="585561"/>
          </a:xfrm>
          <a:prstGeom prst="rightArrow">
            <a:avLst>
              <a:gd name="adj1" fmla="val 50000"/>
              <a:gd name="adj2" fmla="val 95719"/>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207453" y="1101870"/>
            <a:ext cx="5326779" cy="477054"/>
          </a:xfrm>
          <a:prstGeom prst="rect">
            <a:avLst/>
          </a:prstGeom>
          <a:noFill/>
        </p:spPr>
        <p:txBody>
          <a:bodyPr wrap="none" rtlCol="0">
            <a:spAutoFit/>
          </a:bodyPr>
          <a:lstStyle/>
          <a:p>
            <a:r>
              <a:rPr lang="en-US" sz="2500" dirty="0" smtClean="0">
                <a:solidFill>
                  <a:srgbClr val="FF0000"/>
                </a:solidFill>
              </a:rPr>
              <a:t>Extensive cirrus anvils warm </a:t>
            </a:r>
            <a:r>
              <a:rPr lang="en-US" sz="2500" dirty="0" err="1" smtClean="0">
                <a:solidFill>
                  <a:srgbClr val="FF0000"/>
                </a:solidFill>
              </a:rPr>
              <a:t>radiatively</a:t>
            </a:r>
            <a:r>
              <a:rPr lang="en-US" sz="2500" dirty="0" smtClean="0">
                <a:solidFill>
                  <a:srgbClr val="FF0000"/>
                </a:solidFill>
              </a:rPr>
              <a:t>.</a:t>
            </a:r>
            <a:endParaRPr lang="fr-FR" sz="2500" dirty="0">
              <a:solidFill>
                <a:srgbClr val="FF0000"/>
              </a:solidFill>
            </a:endParaRPr>
          </a:p>
        </p:txBody>
      </p:sp>
      <p:sp>
        <p:nvSpPr>
          <p:cNvPr id="13" name="Right Arrow 12"/>
          <p:cNvSpPr/>
          <p:nvPr/>
        </p:nvSpPr>
        <p:spPr>
          <a:xfrm rot="5400000">
            <a:off x="7441894" y="3473117"/>
            <a:ext cx="2499536" cy="560381"/>
          </a:xfrm>
          <a:prstGeom prst="rightArrow">
            <a:avLst>
              <a:gd name="adj1" fmla="val 50000"/>
              <a:gd name="adj2" fmla="val 95719"/>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rot="5400000">
            <a:off x="4528721" y="5286975"/>
            <a:ext cx="1294977" cy="481379"/>
          </a:xfrm>
          <a:prstGeom prst="rightArrow">
            <a:avLst>
              <a:gd name="adj1" fmla="val 50000"/>
              <a:gd name="adj2" fmla="val 95719"/>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6217050" y="1150615"/>
            <a:ext cx="5866093" cy="477054"/>
          </a:xfrm>
          <a:prstGeom prst="rect">
            <a:avLst/>
          </a:prstGeom>
          <a:noFill/>
        </p:spPr>
        <p:txBody>
          <a:bodyPr wrap="none" rtlCol="0">
            <a:spAutoFit/>
          </a:bodyPr>
          <a:lstStyle/>
          <a:p>
            <a:r>
              <a:rPr lang="en-US" sz="2500" dirty="0" smtClean="0">
                <a:solidFill>
                  <a:srgbClr val="00B0F0"/>
                </a:solidFill>
              </a:rPr>
              <a:t>Large rainfall volume or intensity can result.</a:t>
            </a:r>
            <a:endParaRPr lang="fr-FR" sz="2500" dirty="0">
              <a:solidFill>
                <a:srgbClr val="00B0F0"/>
              </a:solidFill>
            </a:endParaRPr>
          </a:p>
        </p:txBody>
      </p:sp>
    </p:spTree>
    <p:extLst>
      <p:ext uri="{BB962C8B-B14F-4D97-AF65-F5344CB8AC3E}">
        <p14:creationId xmlns:p14="http://schemas.microsoft.com/office/powerpoint/2010/main" val="1086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p:bldP spid="13"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25262" y="0"/>
            <a:ext cx="9161691" cy="6705454"/>
          </a:xfrm>
          <a:prstGeom prst="rect">
            <a:avLst/>
          </a:prstGeom>
        </p:spPr>
      </p:pic>
      <p:sp>
        <p:nvSpPr>
          <p:cNvPr id="3" name="Rectangle 2"/>
          <p:cNvSpPr/>
          <p:nvPr/>
        </p:nvSpPr>
        <p:spPr>
          <a:xfrm>
            <a:off x="4314093" y="1981202"/>
            <a:ext cx="1305312" cy="837582"/>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8382000" y="1981201"/>
            <a:ext cx="2557549" cy="837582"/>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169929" y="1969479"/>
            <a:ext cx="2655333" cy="1200329"/>
          </a:xfrm>
          <a:prstGeom prst="rect">
            <a:avLst/>
          </a:prstGeom>
          <a:noFill/>
        </p:spPr>
        <p:txBody>
          <a:bodyPr wrap="square" rtlCol="0">
            <a:spAutoFit/>
          </a:bodyPr>
          <a:lstStyle/>
          <a:p>
            <a:r>
              <a:rPr lang="en-US" dirty="0" smtClean="0"/>
              <a:t>Slight shifts in density toward larger systems with low column moisture during the cold phase…</a:t>
            </a:r>
          </a:p>
        </p:txBody>
      </p:sp>
      <p:sp>
        <p:nvSpPr>
          <p:cNvPr id="2" name="TextBox 1"/>
          <p:cNvSpPr txBox="1"/>
          <p:nvPr/>
        </p:nvSpPr>
        <p:spPr>
          <a:xfrm>
            <a:off x="199505" y="3790604"/>
            <a:ext cx="2625757" cy="646331"/>
          </a:xfrm>
          <a:prstGeom prst="rect">
            <a:avLst/>
          </a:prstGeom>
          <a:noFill/>
        </p:spPr>
        <p:txBody>
          <a:bodyPr wrap="square" rtlCol="0">
            <a:spAutoFit/>
          </a:bodyPr>
          <a:lstStyle/>
          <a:p>
            <a:r>
              <a:rPr lang="en-US" dirty="0" smtClean="0"/>
              <a:t>…but </a:t>
            </a:r>
            <a:r>
              <a:rPr lang="en-US" dirty="0"/>
              <a:t>not an especially resilient signal</a:t>
            </a:r>
            <a:r>
              <a:rPr lang="en-US" dirty="0" smtClean="0"/>
              <a:t>.</a:t>
            </a:r>
            <a:endParaRPr lang="en-US" dirty="0"/>
          </a:p>
        </p:txBody>
      </p:sp>
      <p:sp>
        <p:nvSpPr>
          <p:cNvPr id="8" name="Rectangle 7"/>
          <p:cNvSpPr/>
          <p:nvPr/>
        </p:nvSpPr>
        <p:spPr>
          <a:xfrm>
            <a:off x="3984355" y="4436935"/>
            <a:ext cx="1119660" cy="716956"/>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381999" y="5099244"/>
            <a:ext cx="2391295" cy="716956"/>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2825262" y="120770"/>
            <a:ext cx="9161691" cy="658468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p:cNvPicPr>
            <a:picLocks noChangeAspect="1"/>
          </p:cNvPicPr>
          <p:nvPr/>
        </p:nvPicPr>
        <p:blipFill>
          <a:blip r:embed="rId3"/>
          <a:stretch>
            <a:fillRect/>
          </a:stretch>
        </p:blipFill>
        <p:spPr>
          <a:xfrm>
            <a:off x="4314093" y="44497"/>
            <a:ext cx="7237113" cy="6737230"/>
          </a:xfrm>
          <a:prstGeom prst="rect">
            <a:avLst/>
          </a:prstGeom>
        </p:spPr>
      </p:pic>
    </p:spTree>
    <p:extLst>
      <p:ext uri="{BB962C8B-B14F-4D97-AF65-F5344CB8AC3E}">
        <p14:creationId xmlns:p14="http://schemas.microsoft.com/office/powerpoint/2010/main" val="92487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 grpId="0"/>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62404" y="176036"/>
            <a:ext cx="9129596" cy="6681964"/>
          </a:xfrm>
          <a:prstGeom prst="rect">
            <a:avLst/>
          </a:prstGeom>
        </p:spPr>
      </p:pic>
      <p:sp>
        <p:nvSpPr>
          <p:cNvPr id="3" name="TextBox 2"/>
          <p:cNvSpPr txBox="1"/>
          <p:nvPr/>
        </p:nvSpPr>
        <p:spPr>
          <a:xfrm>
            <a:off x="184919" y="1969479"/>
            <a:ext cx="2670290" cy="1200329"/>
          </a:xfrm>
          <a:prstGeom prst="rect">
            <a:avLst/>
          </a:prstGeom>
          <a:noFill/>
        </p:spPr>
        <p:txBody>
          <a:bodyPr wrap="square" rtlCol="0">
            <a:spAutoFit/>
          </a:bodyPr>
          <a:lstStyle/>
          <a:p>
            <a:r>
              <a:rPr lang="en-US" dirty="0" smtClean="0"/>
              <a:t>Again, slight shifts toward larger systems with low moisture during the cold phase …</a:t>
            </a:r>
          </a:p>
        </p:txBody>
      </p:sp>
      <p:sp>
        <p:nvSpPr>
          <p:cNvPr id="4" name="Rectangle 3"/>
          <p:cNvSpPr/>
          <p:nvPr/>
        </p:nvSpPr>
        <p:spPr>
          <a:xfrm>
            <a:off x="4104389" y="2145427"/>
            <a:ext cx="1801736" cy="571434"/>
          </a:xfrm>
          <a:prstGeom prst="rect">
            <a:avLst/>
          </a:prstGeom>
          <a:noFill/>
          <a:ln w="3810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319123" y="2145427"/>
            <a:ext cx="2623697" cy="571434"/>
          </a:xfrm>
          <a:prstGeom prst="rect">
            <a:avLst/>
          </a:prstGeom>
          <a:noFill/>
          <a:ln w="3810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104389" y="4906116"/>
            <a:ext cx="857355" cy="571434"/>
          </a:xfrm>
          <a:prstGeom prst="rect">
            <a:avLst/>
          </a:prstGeom>
          <a:noFill/>
          <a:ln w="3810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319122" y="5358319"/>
            <a:ext cx="2623697" cy="787648"/>
          </a:xfrm>
          <a:prstGeom prst="rect">
            <a:avLst/>
          </a:prstGeom>
          <a:noFill/>
          <a:ln w="3810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99505" y="3790604"/>
            <a:ext cx="2625757" cy="1200329"/>
          </a:xfrm>
          <a:prstGeom prst="rect">
            <a:avLst/>
          </a:prstGeom>
          <a:noFill/>
        </p:spPr>
        <p:txBody>
          <a:bodyPr wrap="square" rtlCol="0">
            <a:spAutoFit/>
          </a:bodyPr>
          <a:lstStyle/>
          <a:p>
            <a:r>
              <a:rPr lang="en-US" dirty="0" smtClean="0"/>
              <a:t>…but the coherence of the warm phase distribution is more impressive.</a:t>
            </a:r>
            <a:endParaRPr lang="en-US" dirty="0"/>
          </a:p>
        </p:txBody>
      </p:sp>
      <p:sp>
        <p:nvSpPr>
          <p:cNvPr id="10" name="Rectangle 9"/>
          <p:cNvSpPr/>
          <p:nvPr/>
        </p:nvSpPr>
        <p:spPr>
          <a:xfrm>
            <a:off x="2825262" y="120770"/>
            <a:ext cx="9161691" cy="658468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p:cNvPicPr>
            <a:picLocks noChangeAspect="1"/>
          </p:cNvPicPr>
          <p:nvPr/>
        </p:nvPicPr>
        <p:blipFill>
          <a:blip r:embed="rId3"/>
          <a:stretch>
            <a:fillRect/>
          </a:stretch>
        </p:blipFill>
        <p:spPr>
          <a:xfrm>
            <a:off x="4533066" y="68697"/>
            <a:ext cx="7146870" cy="6688830"/>
          </a:xfrm>
          <a:prstGeom prst="rect">
            <a:avLst/>
          </a:prstGeom>
        </p:spPr>
      </p:pic>
    </p:spTree>
    <p:extLst>
      <p:ext uri="{BB962C8B-B14F-4D97-AF65-F5344CB8AC3E}">
        <p14:creationId xmlns:p14="http://schemas.microsoft.com/office/powerpoint/2010/main" val="328865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2949" y="0"/>
            <a:ext cx="9556474" cy="6858000"/>
          </a:xfrm>
          <a:prstGeom prst="rect">
            <a:avLst/>
          </a:prstGeom>
        </p:spPr>
      </p:pic>
      <p:sp>
        <p:nvSpPr>
          <p:cNvPr id="3" name="TextBox 2"/>
          <p:cNvSpPr txBox="1"/>
          <p:nvPr/>
        </p:nvSpPr>
        <p:spPr>
          <a:xfrm>
            <a:off x="235974" y="221225"/>
            <a:ext cx="1519084" cy="769441"/>
          </a:xfrm>
          <a:prstGeom prst="rect">
            <a:avLst/>
          </a:prstGeom>
          <a:noFill/>
        </p:spPr>
        <p:txBody>
          <a:bodyPr wrap="square" rtlCol="0">
            <a:spAutoFit/>
          </a:bodyPr>
          <a:lstStyle/>
          <a:p>
            <a:r>
              <a:rPr lang="en-US" sz="2200" dirty="0" smtClean="0"/>
              <a:t>DJF climatology</a:t>
            </a:r>
            <a:endParaRPr lang="fr-FR" sz="2200" dirty="0"/>
          </a:p>
        </p:txBody>
      </p:sp>
      <p:sp>
        <p:nvSpPr>
          <p:cNvPr id="4" name="Rectangle 3"/>
          <p:cNvSpPr/>
          <p:nvPr/>
        </p:nvSpPr>
        <p:spPr>
          <a:xfrm>
            <a:off x="1755058" y="0"/>
            <a:ext cx="9694365"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p:cNvSpPr txBox="1"/>
          <p:nvPr/>
        </p:nvSpPr>
        <p:spPr>
          <a:xfrm>
            <a:off x="168923" y="2828835"/>
            <a:ext cx="2164325" cy="1200329"/>
          </a:xfrm>
          <a:prstGeom prst="rect">
            <a:avLst/>
          </a:prstGeom>
          <a:noFill/>
        </p:spPr>
        <p:txBody>
          <a:bodyPr wrap="square" rtlCol="0">
            <a:spAutoFit/>
          </a:bodyPr>
          <a:lstStyle/>
          <a:p>
            <a:r>
              <a:rPr lang="en-US" dirty="0" smtClean="0"/>
              <a:t>A slight, large-scale increase in MCS eccentricity occurs with warming.</a:t>
            </a:r>
            <a:endParaRPr lang="fr-FR" dirty="0"/>
          </a:p>
        </p:txBody>
      </p:sp>
      <p:pic>
        <p:nvPicPr>
          <p:cNvPr id="5" name="Picture 4"/>
          <p:cNvPicPr>
            <a:picLocks noChangeAspect="1"/>
          </p:cNvPicPr>
          <p:nvPr/>
        </p:nvPicPr>
        <p:blipFill>
          <a:blip r:embed="rId4"/>
          <a:stretch>
            <a:fillRect/>
          </a:stretch>
        </p:blipFill>
        <p:spPr>
          <a:xfrm>
            <a:off x="3632668" y="0"/>
            <a:ext cx="6814407" cy="3291446"/>
          </a:xfrm>
          <a:prstGeom prst="rect">
            <a:avLst/>
          </a:prstGeom>
        </p:spPr>
      </p:pic>
      <p:pic>
        <p:nvPicPr>
          <p:cNvPr id="6" name="Picture 5"/>
          <p:cNvPicPr>
            <a:picLocks noChangeAspect="1"/>
          </p:cNvPicPr>
          <p:nvPr/>
        </p:nvPicPr>
        <p:blipFill>
          <a:blip r:embed="rId5"/>
          <a:stretch>
            <a:fillRect/>
          </a:stretch>
        </p:blipFill>
        <p:spPr>
          <a:xfrm>
            <a:off x="3852332" y="3428999"/>
            <a:ext cx="6742981" cy="3220765"/>
          </a:xfrm>
          <a:prstGeom prst="rect">
            <a:avLst/>
          </a:prstGeom>
        </p:spPr>
      </p:pic>
      <p:sp>
        <p:nvSpPr>
          <p:cNvPr id="14" name="TextBox 13"/>
          <p:cNvSpPr txBox="1"/>
          <p:nvPr/>
        </p:nvSpPr>
        <p:spPr>
          <a:xfrm>
            <a:off x="235974" y="5449718"/>
            <a:ext cx="1519084" cy="769441"/>
          </a:xfrm>
          <a:prstGeom prst="rect">
            <a:avLst/>
          </a:prstGeom>
          <a:noFill/>
        </p:spPr>
        <p:txBody>
          <a:bodyPr wrap="square" rtlCol="0">
            <a:spAutoFit/>
          </a:bodyPr>
          <a:lstStyle/>
          <a:p>
            <a:r>
              <a:rPr lang="en-US" sz="2200" dirty="0" smtClean="0"/>
              <a:t>JJA climatology</a:t>
            </a:r>
            <a:endParaRPr lang="fr-FR" sz="2200" dirty="0"/>
          </a:p>
        </p:txBody>
      </p:sp>
    </p:spTree>
    <p:extLst>
      <p:ext uri="{BB962C8B-B14F-4D97-AF65-F5344CB8AC3E}">
        <p14:creationId xmlns:p14="http://schemas.microsoft.com/office/powerpoint/2010/main" val="37062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4152" y="21193"/>
            <a:ext cx="8447538" cy="369332"/>
          </a:xfrm>
          <a:prstGeom prst="rect">
            <a:avLst/>
          </a:prstGeom>
          <a:noFill/>
        </p:spPr>
        <p:txBody>
          <a:bodyPr wrap="square" rtlCol="0">
            <a:spAutoFit/>
          </a:bodyPr>
          <a:lstStyle/>
          <a:p>
            <a:r>
              <a:rPr lang="en-US" dirty="0" smtClean="0"/>
              <a:t>How do changes in the dynamical environment affect structure?</a:t>
            </a:r>
            <a:endParaRPr lang="fr-FR" dirty="0"/>
          </a:p>
        </p:txBody>
      </p:sp>
      <p:pic>
        <p:nvPicPr>
          <p:cNvPr id="7" name="Picture 6"/>
          <p:cNvPicPr>
            <a:picLocks noChangeAspect="1"/>
          </p:cNvPicPr>
          <p:nvPr/>
        </p:nvPicPr>
        <p:blipFill>
          <a:blip r:embed="rId3"/>
          <a:stretch>
            <a:fillRect/>
          </a:stretch>
        </p:blipFill>
        <p:spPr>
          <a:xfrm>
            <a:off x="1759119" y="390525"/>
            <a:ext cx="8426872" cy="6392799"/>
          </a:xfrm>
          <a:prstGeom prst="rect">
            <a:avLst/>
          </a:prstGeom>
        </p:spPr>
      </p:pic>
    </p:spTree>
    <p:extLst>
      <p:ext uri="{BB962C8B-B14F-4D97-AF65-F5344CB8AC3E}">
        <p14:creationId xmlns:p14="http://schemas.microsoft.com/office/powerpoint/2010/main" val="3376535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069743" y="1623766"/>
            <a:ext cx="9746498" cy="5066461"/>
          </a:xfrm>
          <a:prstGeom prst="rect">
            <a:avLst/>
          </a:prstGeom>
        </p:spPr>
      </p:pic>
      <p:sp>
        <p:nvSpPr>
          <p:cNvPr id="19" name="Rectangle 18"/>
          <p:cNvSpPr/>
          <p:nvPr/>
        </p:nvSpPr>
        <p:spPr>
          <a:xfrm>
            <a:off x="1182623" y="1967187"/>
            <a:ext cx="9147329" cy="1337511"/>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p:cNvSpPr txBox="1"/>
          <p:nvPr/>
        </p:nvSpPr>
        <p:spPr>
          <a:xfrm>
            <a:off x="350285" y="202197"/>
            <a:ext cx="11278123" cy="477054"/>
          </a:xfrm>
          <a:prstGeom prst="rect">
            <a:avLst/>
          </a:prstGeom>
          <a:noFill/>
        </p:spPr>
        <p:txBody>
          <a:bodyPr wrap="square" rtlCol="0">
            <a:spAutoFit/>
          </a:bodyPr>
          <a:lstStyle/>
          <a:p>
            <a:r>
              <a:rPr lang="en-US" sz="2500" dirty="0" smtClean="0"/>
              <a:t>We use various datasets to understand the structure and impact of the systems.</a:t>
            </a:r>
            <a:endParaRPr lang="fr-FR" sz="2500" dirty="0"/>
          </a:p>
        </p:txBody>
      </p:sp>
      <p:sp>
        <p:nvSpPr>
          <p:cNvPr id="5" name="TextBox 4"/>
          <p:cNvSpPr txBox="1"/>
          <p:nvPr/>
        </p:nvSpPr>
        <p:spPr>
          <a:xfrm>
            <a:off x="1182624" y="2791968"/>
            <a:ext cx="4230624" cy="369332"/>
          </a:xfrm>
          <a:prstGeom prst="rect">
            <a:avLst/>
          </a:prstGeom>
          <a:noFill/>
        </p:spPr>
        <p:txBody>
          <a:bodyPr wrap="square" rtlCol="0">
            <a:spAutoFit/>
          </a:bodyPr>
          <a:lstStyle/>
          <a:p>
            <a:endParaRPr lang="fr-FR" dirty="0"/>
          </a:p>
        </p:txBody>
      </p:sp>
      <p:sp>
        <p:nvSpPr>
          <p:cNvPr id="6" name="Rectangle 5"/>
          <p:cNvSpPr/>
          <p:nvPr/>
        </p:nvSpPr>
        <p:spPr>
          <a:xfrm>
            <a:off x="10635221" y="1664208"/>
            <a:ext cx="1426464" cy="519379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4" descr="Image result for ecmw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285" y="662545"/>
            <a:ext cx="2912341" cy="931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4577" y="1396400"/>
            <a:ext cx="1813060" cy="492443"/>
          </a:xfrm>
          <a:prstGeom prst="rect">
            <a:avLst/>
          </a:prstGeom>
          <a:noFill/>
        </p:spPr>
        <p:txBody>
          <a:bodyPr wrap="none" rtlCol="0">
            <a:spAutoFit/>
          </a:bodyPr>
          <a:lstStyle/>
          <a:p>
            <a:r>
              <a:rPr lang="en-US" sz="2600" dirty="0" smtClean="0">
                <a:solidFill>
                  <a:srgbClr val="002060"/>
                </a:solidFill>
              </a:rPr>
              <a:t>ERA-Interim</a:t>
            </a:r>
            <a:endParaRPr lang="fr-FR" sz="2600" dirty="0">
              <a:solidFill>
                <a:srgbClr val="002060"/>
              </a:solidFill>
            </a:endParaRPr>
          </a:p>
        </p:txBody>
      </p:sp>
      <mc:AlternateContent xmlns:mc="http://schemas.openxmlformats.org/markup-compatibility/2006" xmlns:a14="http://schemas.microsoft.com/office/drawing/2010/main">
        <mc:Choice Requires="a14">
          <p:sp>
            <p:nvSpPr>
              <p:cNvPr id="12" name="TextBox 11"/>
              <p:cNvSpPr txBox="1"/>
              <p:nvPr/>
            </p:nvSpPr>
            <p:spPr>
              <a:xfrm>
                <a:off x="10634471" y="3266018"/>
                <a:ext cx="1389434" cy="892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dirty="0" smtClean="0">
                          <a:solidFill>
                            <a:srgbClr val="002060"/>
                          </a:solidFill>
                          <a:latin typeface="Cambria Math" panose="02040503050406030204" pitchFamily="18" charset="0"/>
                        </a:rPr>
                        <m:t>𝒖</m:t>
                      </m:r>
                      <m:d>
                        <m:dPr>
                          <m:ctrlPr>
                            <a:rPr lang="en-US" sz="2600" b="1" i="1" dirty="0" smtClean="0">
                              <a:solidFill>
                                <a:srgbClr val="002060"/>
                              </a:solidFill>
                              <a:latin typeface="Cambria Math" panose="02040503050406030204" pitchFamily="18" charset="0"/>
                            </a:rPr>
                          </m:ctrlPr>
                        </m:dPr>
                        <m:e>
                          <m:r>
                            <a:rPr lang="en-US" sz="2600" b="1" i="1" dirty="0" smtClean="0">
                              <a:solidFill>
                                <a:srgbClr val="002060"/>
                              </a:solidFill>
                              <a:latin typeface="Cambria Math" panose="02040503050406030204" pitchFamily="18" charset="0"/>
                            </a:rPr>
                            <m:t>𝒛</m:t>
                          </m:r>
                        </m:e>
                      </m:d>
                    </m:oMath>
                  </m:oMathPara>
                </a14:m>
                <a:endParaRPr lang="en-US" sz="2600" b="1" i="1" dirty="0" smtClean="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600" b="1" i="1" dirty="0" smtClean="0">
                          <a:solidFill>
                            <a:srgbClr val="002060"/>
                          </a:solidFill>
                          <a:latin typeface="Cambria Math" panose="02040503050406030204" pitchFamily="18" charset="0"/>
                        </a:rPr>
                        <m:t>𝒗</m:t>
                      </m:r>
                      <m:d>
                        <m:dPr>
                          <m:ctrlPr>
                            <a:rPr lang="en-US" sz="2600" b="1" i="1" dirty="0" smtClean="0">
                              <a:solidFill>
                                <a:srgbClr val="002060"/>
                              </a:solidFill>
                              <a:latin typeface="Cambria Math" panose="02040503050406030204" pitchFamily="18" charset="0"/>
                            </a:rPr>
                          </m:ctrlPr>
                        </m:dPr>
                        <m:e>
                          <m:r>
                            <a:rPr lang="en-US" sz="2600" b="1" i="1" dirty="0" smtClean="0">
                              <a:solidFill>
                                <a:srgbClr val="002060"/>
                              </a:solidFill>
                              <a:latin typeface="Cambria Math" panose="02040503050406030204" pitchFamily="18" charset="0"/>
                            </a:rPr>
                            <m:t>𝒛</m:t>
                          </m:r>
                        </m:e>
                      </m:d>
                    </m:oMath>
                  </m:oMathPara>
                </a14:m>
                <a:endParaRPr lang="en-US" sz="2600" b="1" dirty="0" smtClean="0">
                  <a:solidFill>
                    <a:srgbClr val="00206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634471" y="3266018"/>
                <a:ext cx="1389434" cy="892552"/>
              </a:xfrm>
              <a:prstGeom prst="rect">
                <a:avLst/>
              </a:prstGeom>
              <a:blipFill rotWithShape="0">
                <a:blip r:embed="rId5"/>
                <a:stretch>
                  <a:fillRect/>
                </a:stretch>
              </a:blipFill>
            </p:spPr>
            <p:txBody>
              <a:bodyPr/>
              <a:lstStyle/>
              <a:p>
                <a:r>
                  <a:rPr lang="fr-FR">
                    <a:noFill/>
                  </a:rPr>
                  <a:t> </a:t>
                </a:r>
              </a:p>
            </p:txBody>
          </p:sp>
        </mc:Fallback>
      </mc:AlternateContent>
      <p:sp>
        <p:nvSpPr>
          <p:cNvPr id="13" name="Rectangle 12"/>
          <p:cNvSpPr/>
          <p:nvPr/>
        </p:nvSpPr>
        <p:spPr>
          <a:xfrm>
            <a:off x="1182623" y="5816183"/>
            <a:ext cx="1635527" cy="67455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2818150" y="6104789"/>
            <a:ext cx="7817071" cy="67455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4" name="Picture 6" descr="Image result for iscc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0115" y="682253"/>
            <a:ext cx="1969073" cy="11845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932886" y="1921236"/>
            <a:ext cx="2823530" cy="492443"/>
          </a:xfrm>
          <a:prstGeom prst="rect">
            <a:avLst/>
          </a:prstGeom>
          <a:noFill/>
        </p:spPr>
        <p:txBody>
          <a:bodyPr wrap="none" rtlCol="0">
            <a:spAutoFit/>
          </a:bodyPr>
          <a:lstStyle/>
          <a:p>
            <a:r>
              <a:rPr lang="en-US" sz="2600" dirty="0" smtClean="0">
                <a:solidFill>
                  <a:srgbClr val="FF0000"/>
                </a:solidFill>
              </a:rPr>
              <a:t>Convective tracking</a:t>
            </a:r>
            <a:endParaRPr lang="fr-FR" sz="2600" dirty="0">
              <a:solidFill>
                <a:srgbClr val="FF0000"/>
              </a:solidFill>
            </a:endParaRPr>
          </a:p>
        </p:txBody>
      </p:sp>
      <p:sp>
        <p:nvSpPr>
          <p:cNvPr id="20" name="Rectangle 19"/>
          <p:cNvSpPr/>
          <p:nvPr/>
        </p:nvSpPr>
        <p:spPr>
          <a:xfrm>
            <a:off x="1252108" y="3021509"/>
            <a:ext cx="4534244" cy="233205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 name="TextBox 14"/>
              <p:cNvSpPr txBox="1"/>
              <p:nvPr/>
            </p:nvSpPr>
            <p:spPr>
              <a:xfrm>
                <a:off x="10750719" y="5436098"/>
                <a:ext cx="1418978"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dirty="0" smtClean="0">
                          <a:solidFill>
                            <a:srgbClr val="002060"/>
                          </a:solidFill>
                          <a:latin typeface="Cambria Math" panose="02040503050406030204" pitchFamily="18" charset="0"/>
                        </a:rPr>
                        <m:t>𝑴𝑺𝑬</m:t>
                      </m:r>
                      <m:r>
                        <a:rPr lang="en-US" sz="2600" b="1" i="1" dirty="0" smtClean="0">
                          <a:solidFill>
                            <a:srgbClr val="002060"/>
                          </a:solidFill>
                          <a:latin typeface="Cambria Math" panose="02040503050406030204" pitchFamily="18" charset="0"/>
                        </a:rPr>
                        <m:t>(</m:t>
                      </m:r>
                      <m:r>
                        <a:rPr lang="en-US" sz="2600" b="1" i="1" dirty="0" smtClean="0">
                          <a:solidFill>
                            <a:srgbClr val="002060"/>
                          </a:solidFill>
                          <a:latin typeface="Cambria Math" panose="02040503050406030204" pitchFamily="18" charset="0"/>
                        </a:rPr>
                        <m:t>𝒛</m:t>
                      </m:r>
                      <m:r>
                        <a:rPr lang="en-US" sz="2600" b="1" i="1" dirty="0" smtClean="0">
                          <a:solidFill>
                            <a:srgbClr val="002060"/>
                          </a:solidFill>
                          <a:latin typeface="Cambria Math" panose="02040503050406030204" pitchFamily="18" charset="0"/>
                        </a:rPr>
                        <m:t>)</m:t>
                      </m:r>
                    </m:oMath>
                  </m:oMathPara>
                </a14:m>
                <a:endParaRPr lang="fr-FR" sz="2600" b="1" dirty="0">
                  <a:solidFill>
                    <a:srgbClr val="00206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0750719" y="5436098"/>
                <a:ext cx="1418978" cy="492443"/>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97443" y="3925925"/>
                <a:ext cx="103438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𝑀𝐶𝑆</m:t>
                          </m:r>
                        </m:sub>
                      </m:sSub>
                    </m:oMath>
                  </m:oMathPara>
                </a14:m>
                <a:endParaRPr lang="fr-FR" sz="2800"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97443" y="3925925"/>
                <a:ext cx="1034385" cy="523220"/>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091810" y="2216942"/>
                <a:ext cx="1390584" cy="561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𝑇</m:t>
                          </m:r>
                        </m:e>
                        <m:sub>
                          <m:r>
                            <m:rPr>
                              <m:sty m:val="p"/>
                            </m:rPr>
                            <a:rPr lang="en-US" sz="2800" b="0" i="0" smtClean="0">
                              <a:solidFill>
                                <a:srgbClr val="FF0000"/>
                              </a:solidFill>
                              <a:latin typeface="Cambria Math" panose="02040503050406030204" pitchFamily="18" charset="0"/>
                            </a:rPr>
                            <m:t>top</m:t>
                          </m:r>
                          <m:r>
                            <a:rPr lang="en-US" sz="2800" b="0" i="0"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𝑀𝐶𝑆</m:t>
                          </m:r>
                        </m:sub>
                      </m:sSub>
                    </m:oMath>
                  </m:oMathPara>
                </a14:m>
                <a:endParaRPr lang="fr-FR" sz="28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91810" y="2216942"/>
                <a:ext cx="1390584" cy="561564"/>
              </a:xfrm>
              <a:prstGeom prst="rect">
                <a:avLst/>
              </a:prstGeom>
              <a:blipFill rotWithShape="0">
                <a:blip r:embed="rId9"/>
                <a:stretch>
                  <a:fillRect/>
                </a:stretch>
              </a:blipFill>
            </p:spPr>
            <p:txBody>
              <a:bodyPr/>
              <a:lstStyle/>
              <a:p>
                <a:r>
                  <a:rPr lang="fr-FR">
                    <a:noFill/>
                  </a:rPr>
                  <a:t> </a:t>
                </a:r>
              </a:p>
            </p:txBody>
          </p:sp>
        </mc:Fallback>
      </mc:AlternateContent>
      <p:sp>
        <p:nvSpPr>
          <p:cNvPr id="23" name="Rectangle 22"/>
          <p:cNvSpPr/>
          <p:nvPr/>
        </p:nvSpPr>
        <p:spPr>
          <a:xfrm>
            <a:off x="7306527" y="3279134"/>
            <a:ext cx="3268494" cy="282565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p:cNvSpPr/>
          <p:nvPr/>
        </p:nvSpPr>
        <p:spPr>
          <a:xfrm>
            <a:off x="6835515" y="3232721"/>
            <a:ext cx="491932" cy="20777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25" name="TextBox 24"/>
              <p:cNvSpPr txBox="1"/>
              <p:nvPr/>
            </p:nvSpPr>
            <p:spPr>
              <a:xfrm>
                <a:off x="7570037" y="4059214"/>
                <a:ext cx="1790078" cy="561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𝑛</m:t>
                          </m:r>
                        </m:e>
                        <m:sub>
                          <m:r>
                            <m:rPr>
                              <m:sty m:val="p"/>
                            </m:rPr>
                            <a:rPr lang="en-US" sz="2800" b="0" i="0" smtClean="0">
                              <a:solidFill>
                                <a:srgbClr val="FF0000"/>
                              </a:solidFill>
                              <a:latin typeface="Cambria Math" panose="02040503050406030204" pitchFamily="18" charset="0"/>
                            </a:rPr>
                            <m:t>comp</m:t>
                          </m:r>
                          <m:r>
                            <a:rPr lang="en-US" sz="2800" b="0" i="0"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𝑀𝐶𝑆</m:t>
                          </m:r>
                        </m:sub>
                      </m:sSub>
                    </m:oMath>
                  </m:oMathPara>
                </a14:m>
                <a:endParaRPr lang="fr-FR" sz="2800" dirty="0">
                  <a:solidFill>
                    <a:srgbClr val="FF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570037" y="4059214"/>
                <a:ext cx="1790078" cy="561564"/>
              </a:xfrm>
              <a:prstGeom prst="rect">
                <a:avLst/>
              </a:prstGeom>
              <a:blipFill rotWithShape="0">
                <a:blip r:embed="rId10"/>
                <a:stretch>
                  <a:fillRect/>
                </a:stretch>
              </a:blipFill>
            </p:spPr>
            <p:txBody>
              <a:bodyPr/>
              <a:lstStyle/>
              <a:p>
                <a:r>
                  <a:rPr lang="fr-FR">
                    <a:noFill/>
                  </a:rPr>
                  <a:t> </a:t>
                </a:r>
              </a:p>
            </p:txBody>
          </p:sp>
        </mc:Fallback>
      </mc:AlternateContent>
      <p:sp>
        <p:nvSpPr>
          <p:cNvPr id="26" name="Rectangle 25"/>
          <p:cNvSpPr/>
          <p:nvPr/>
        </p:nvSpPr>
        <p:spPr>
          <a:xfrm>
            <a:off x="5855835" y="4712568"/>
            <a:ext cx="978929" cy="72353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p:cNvSpPr/>
          <p:nvPr/>
        </p:nvSpPr>
        <p:spPr>
          <a:xfrm>
            <a:off x="5726373" y="2976634"/>
            <a:ext cx="1578874" cy="306172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p:cNvSpPr/>
          <p:nvPr/>
        </p:nvSpPr>
        <p:spPr>
          <a:xfrm>
            <a:off x="2893461" y="5353561"/>
            <a:ext cx="2854362" cy="714067"/>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Picture 2" descr="Image result for ceres dat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7901" y="3627874"/>
            <a:ext cx="1467952" cy="14679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64702" y="5148432"/>
            <a:ext cx="1475212" cy="492443"/>
          </a:xfrm>
          <a:prstGeom prst="rect">
            <a:avLst/>
          </a:prstGeom>
          <a:noFill/>
        </p:spPr>
        <p:txBody>
          <a:bodyPr wrap="none" rtlCol="0">
            <a:spAutoFit/>
          </a:bodyPr>
          <a:lstStyle/>
          <a:p>
            <a:r>
              <a:rPr lang="en-US" sz="2600" dirty="0" smtClean="0">
                <a:solidFill>
                  <a:srgbClr val="FFC000"/>
                </a:solidFill>
              </a:rPr>
              <a:t>Radiation</a:t>
            </a:r>
            <a:endParaRPr lang="fr-FR" sz="2600" dirty="0">
              <a:solidFill>
                <a:srgbClr val="FFC000"/>
              </a:solidFill>
            </a:endParaRPr>
          </a:p>
        </p:txBody>
      </p:sp>
    </p:spTree>
    <p:extLst>
      <p:ext uri="{BB962C8B-B14F-4D97-AF65-F5344CB8AC3E}">
        <p14:creationId xmlns:p14="http://schemas.microsoft.com/office/powerpoint/2010/main" val="23338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7" grpId="0"/>
      <p:bldP spid="12" grpId="0"/>
      <p:bldP spid="13" grpId="0" animBg="1"/>
      <p:bldP spid="14" grpId="0" animBg="1"/>
      <p:bldP spid="18" grpId="0"/>
      <p:bldP spid="20" grpId="0" animBg="1"/>
      <p:bldP spid="15" grpId="0"/>
      <p:bldP spid="10" grpId="0"/>
      <p:bldP spid="22" grpId="0"/>
      <p:bldP spid="23" grpId="0" animBg="1"/>
      <p:bldP spid="24" grpId="0" animBg="1"/>
      <p:bldP spid="25" grpId="0"/>
      <p:bldP spid="26" grpId="0" animBg="1"/>
      <p:bldP spid="29" grpId="0" animBg="1"/>
      <p:bldP spid="30"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2949" y="0"/>
            <a:ext cx="9556474" cy="6858000"/>
          </a:xfrm>
          <a:prstGeom prst="rect">
            <a:avLst/>
          </a:prstGeom>
        </p:spPr>
      </p:pic>
      <p:sp>
        <p:nvSpPr>
          <p:cNvPr id="3" name="TextBox 2"/>
          <p:cNvSpPr txBox="1"/>
          <p:nvPr/>
        </p:nvSpPr>
        <p:spPr>
          <a:xfrm>
            <a:off x="235974" y="221225"/>
            <a:ext cx="1519084" cy="769441"/>
          </a:xfrm>
          <a:prstGeom prst="rect">
            <a:avLst/>
          </a:prstGeom>
          <a:noFill/>
        </p:spPr>
        <p:txBody>
          <a:bodyPr wrap="square" rtlCol="0">
            <a:spAutoFit/>
          </a:bodyPr>
          <a:lstStyle/>
          <a:p>
            <a:r>
              <a:rPr lang="en-US" sz="2200" dirty="0" smtClean="0"/>
              <a:t>DJF climatology</a:t>
            </a:r>
            <a:endParaRPr lang="fr-FR" sz="2200" dirty="0"/>
          </a:p>
        </p:txBody>
      </p:sp>
      <p:sp>
        <p:nvSpPr>
          <p:cNvPr id="4" name="Rectangle 3"/>
          <p:cNvSpPr/>
          <p:nvPr/>
        </p:nvSpPr>
        <p:spPr>
          <a:xfrm>
            <a:off x="1796771" y="-1"/>
            <a:ext cx="999518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p:cNvPicPr>
            <a:picLocks noChangeAspect="1"/>
          </p:cNvPicPr>
          <p:nvPr/>
        </p:nvPicPr>
        <p:blipFill>
          <a:blip r:embed="rId4"/>
          <a:stretch>
            <a:fillRect/>
          </a:stretch>
        </p:blipFill>
        <p:spPr>
          <a:xfrm>
            <a:off x="2770049" y="50800"/>
            <a:ext cx="7380415" cy="3340101"/>
          </a:xfrm>
          <a:prstGeom prst="rect">
            <a:avLst/>
          </a:prstGeom>
        </p:spPr>
      </p:pic>
      <p:pic>
        <p:nvPicPr>
          <p:cNvPr id="6" name="Picture 5"/>
          <p:cNvPicPr>
            <a:picLocks noChangeAspect="1"/>
          </p:cNvPicPr>
          <p:nvPr/>
        </p:nvPicPr>
        <p:blipFill>
          <a:blip r:embed="rId5"/>
          <a:stretch>
            <a:fillRect/>
          </a:stretch>
        </p:blipFill>
        <p:spPr>
          <a:xfrm>
            <a:off x="2770049" y="3441701"/>
            <a:ext cx="7380415" cy="3161848"/>
          </a:xfrm>
          <a:prstGeom prst="rect">
            <a:avLst/>
          </a:prstGeom>
        </p:spPr>
      </p:pic>
    </p:spTree>
    <p:extLst>
      <p:ext uri="{BB962C8B-B14F-4D97-AF65-F5344CB8AC3E}">
        <p14:creationId xmlns:p14="http://schemas.microsoft.com/office/powerpoint/2010/main" val="290516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974" y="221225"/>
            <a:ext cx="9936726" cy="477054"/>
          </a:xfrm>
          <a:prstGeom prst="rect">
            <a:avLst/>
          </a:prstGeom>
          <a:noFill/>
        </p:spPr>
        <p:txBody>
          <a:bodyPr wrap="square" rtlCol="0">
            <a:spAutoFit/>
          </a:bodyPr>
          <a:lstStyle/>
          <a:p>
            <a:r>
              <a:rPr lang="en-US" sz="2500" dirty="0"/>
              <a:t>S</a:t>
            </a:r>
            <a:r>
              <a:rPr lang="en-US" sz="2500" dirty="0" smtClean="0"/>
              <a:t>hifts in MCS tracks mirror those in passage frequency and initiation.</a:t>
            </a:r>
            <a:endParaRPr lang="fr-FR" sz="2500" dirty="0"/>
          </a:p>
        </p:txBody>
      </p:sp>
      <p:pic>
        <p:nvPicPr>
          <p:cNvPr id="5" name="Picture 4"/>
          <p:cNvPicPr>
            <a:picLocks noChangeAspect="1"/>
          </p:cNvPicPr>
          <p:nvPr/>
        </p:nvPicPr>
        <p:blipFill>
          <a:blip r:embed="rId2"/>
          <a:stretch>
            <a:fillRect/>
          </a:stretch>
        </p:blipFill>
        <p:spPr>
          <a:xfrm>
            <a:off x="134374" y="940045"/>
            <a:ext cx="11956026" cy="5207692"/>
          </a:xfrm>
          <a:prstGeom prst="rect">
            <a:avLst/>
          </a:prstGeom>
        </p:spPr>
      </p:pic>
      <p:sp>
        <p:nvSpPr>
          <p:cNvPr id="6" name="Rectangle 5"/>
          <p:cNvSpPr/>
          <p:nvPr/>
        </p:nvSpPr>
        <p:spPr>
          <a:xfrm>
            <a:off x="3111500" y="1587500"/>
            <a:ext cx="1028700" cy="6731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840611" y="1587500"/>
            <a:ext cx="1028700" cy="6731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605843" y="2980432"/>
            <a:ext cx="5068711" cy="369332"/>
          </a:xfrm>
          <a:prstGeom prst="rect">
            <a:avLst/>
          </a:prstGeom>
          <a:noFill/>
        </p:spPr>
        <p:txBody>
          <a:bodyPr wrap="square" rtlCol="0">
            <a:spAutoFit/>
          </a:bodyPr>
          <a:lstStyle/>
          <a:p>
            <a:r>
              <a:rPr lang="en-US" b="1" dirty="0" smtClean="0">
                <a:solidFill>
                  <a:srgbClr val="7030A0"/>
                </a:solidFill>
              </a:rPr>
              <a:t>intensification of trans-Atlantic tracks</a:t>
            </a:r>
            <a:endParaRPr lang="fr-FR" b="1" dirty="0">
              <a:solidFill>
                <a:srgbClr val="7030A0"/>
              </a:solidFill>
            </a:endParaRPr>
          </a:p>
        </p:txBody>
      </p:sp>
      <p:sp>
        <p:nvSpPr>
          <p:cNvPr id="9" name="Rectangle 8"/>
          <p:cNvSpPr/>
          <p:nvPr/>
        </p:nvSpPr>
        <p:spPr>
          <a:xfrm>
            <a:off x="5314950" y="1587500"/>
            <a:ext cx="845255" cy="5461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1044061" y="1587500"/>
            <a:ext cx="845255" cy="5461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05844" y="2723389"/>
            <a:ext cx="5068711" cy="369332"/>
          </a:xfrm>
          <a:prstGeom prst="rect">
            <a:avLst/>
          </a:prstGeom>
          <a:noFill/>
        </p:spPr>
        <p:txBody>
          <a:bodyPr wrap="square" rtlCol="0">
            <a:spAutoFit/>
          </a:bodyPr>
          <a:lstStyle/>
          <a:p>
            <a:r>
              <a:rPr lang="en-US" b="1" dirty="0" smtClean="0">
                <a:solidFill>
                  <a:srgbClr val="FFC000"/>
                </a:solidFill>
              </a:rPr>
              <a:t>intensification of tracks in the Central Pacific</a:t>
            </a:r>
            <a:endParaRPr lang="fr-FR" b="1" dirty="0">
              <a:solidFill>
                <a:srgbClr val="FFC000"/>
              </a:solidFill>
            </a:endParaRPr>
          </a:p>
        </p:txBody>
      </p:sp>
      <p:sp>
        <p:nvSpPr>
          <p:cNvPr id="12" name="Rectangle 11"/>
          <p:cNvSpPr/>
          <p:nvPr/>
        </p:nvSpPr>
        <p:spPr>
          <a:xfrm>
            <a:off x="1524000" y="3858229"/>
            <a:ext cx="1095022" cy="508000"/>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422445" y="3814614"/>
            <a:ext cx="1095022" cy="508000"/>
          </a:xfrm>
          <a:prstGeom prst="rect">
            <a:avLst/>
          </a:prstGeom>
          <a:noFill/>
          <a:ln w="44450">
            <a:solidFill>
              <a:srgbClr val="EB1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p:cNvSpPr txBox="1"/>
          <p:nvPr/>
        </p:nvSpPr>
        <p:spPr>
          <a:xfrm>
            <a:off x="1605843" y="6083282"/>
            <a:ext cx="4365979" cy="369332"/>
          </a:xfrm>
          <a:prstGeom prst="rect">
            <a:avLst/>
          </a:prstGeom>
          <a:noFill/>
        </p:spPr>
        <p:txBody>
          <a:bodyPr wrap="square" rtlCol="0">
            <a:spAutoFit/>
          </a:bodyPr>
          <a:lstStyle/>
          <a:p>
            <a:r>
              <a:rPr lang="en-US" b="1" dirty="0" smtClean="0">
                <a:solidFill>
                  <a:srgbClr val="EB1969"/>
                </a:solidFill>
              </a:rPr>
              <a:t>less intense Indian monsoon</a:t>
            </a:r>
            <a:endParaRPr lang="fr-FR" b="1" dirty="0">
              <a:solidFill>
                <a:srgbClr val="EB1969"/>
              </a:solidFill>
            </a:endParaRPr>
          </a:p>
        </p:txBody>
      </p:sp>
    </p:spTree>
    <p:extLst>
      <p:ext uri="{BB962C8B-B14F-4D97-AF65-F5344CB8AC3E}">
        <p14:creationId xmlns:p14="http://schemas.microsoft.com/office/powerpoint/2010/main" val="34448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animBg="1"/>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2949" y="0"/>
            <a:ext cx="9556474" cy="6858000"/>
          </a:xfrm>
          <a:prstGeom prst="rect">
            <a:avLst/>
          </a:prstGeom>
        </p:spPr>
      </p:pic>
      <p:sp>
        <p:nvSpPr>
          <p:cNvPr id="3" name="TextBox 2"/>
          <p:cNvSpPr txBox="1"/>
          <p:nvPr/>
        </p:nvSpPr>
        <p:spPr>
          <a:xfrm>
            <a:off x="235974" y="221225"/>
            <a:ext cx="1519084" cy="769441"/>
          </a:xfrm>
          <a:prstGeom prst="rect">
            <a:avLst/>
          </a:prstGeom>
          <a:noFill/>
        </p:spPr>
        <p:txBody>
          <a:bodyPr wrap="square" rtlCol="0">
            <a:spAutoFit/>
          </a:bodyPr>
          <a:lstStyle/>
          <a:p>
            <a:r>
              <a:rPr lang="en-US" sz="2200" dirty="0" smtClean="0"/>
              <a:t>DJF climatology</a:t>
            </a:r>
            <a:endParaRPr lang="fr-FR" sz="2200" dirty="0"/>
          </a:p>
        </p:txBody>
      </p:sp>
      <p:sp>
        <p:nvSpPr>
          <p:cNvPr id="4" name="Rectangle 3"/>
          <p:cNvSpPr/>
          <p:nvPr/>
        </p:nvSpPr>
        <p:spPr>
          <a:xfrm>
            <a:off x="1755058" y="0"/>
            <a:ext cx="9694365"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p:cNvPicPr>
            <a:picLocks noChangeAspect="1"/>
          </p:cNvPicPr>
          <p:nvPr/>
        </p:nvPicPr>
        <p:blipFill>
          <a:blip r:embed="rId4"/>
          <a:stretch>
            <a:fillRect/>
          </a:stretch>
        </p:blipFill>
        <p:spPr>
          <a:xfrm>
            <a:off x="2852737" y="19049"/>
            <a:ext cx="7239350" cy="3370204"/>
          </a:xfrm>
          <a:prstGeom prst="rect">
            <a:avLst/>
          </a:prstGeom>
        </p:spPr>
      </p:pic>
      <p:pic>
        <p:nvPicPr>
          <p:cNvPr id="9" name="Picture 8"/>
          <p:cNvPicPr>
            <a:picLocks noChangeAspect="1"/>
          </p:cNvPicPr>
          <p:nvPr/>
        </p:nvPicPr>
        <p:blipFill>
          <a:blip r:embed="rId5"/>
          <a:stretch>
            <a:fillRect/>
          </a:stretch>
        </p:blipFill>
        <p:spPr>
          <a:xfrm>
            <a:off x="2852737" y="3389253"/>
            <a:ext cx="7239350" cy="3586726"/>
          </a:xfrm>
          <a:prstGeom prst="rect">
            <a:avLst/>
          </a:prstGeom>
        </p:spPr>
      </p:pic>
      <p:sp>
        <p:nvSpPr>
          <p:cNvPr id="14" name="TextBox 13"/>
          <p:cNvSpPr txBox="1"/>
          <p:nvPr/>
        </p:nvSpPr>
        <p:spPr>
          <a:xfrm>
            <a:off x="235974" y="2512090"/>
            <a:ext cx="2271119" cy="1477328"/>
          </a:xfrm>
          <a:prstGeom prst="rect">
            <a:avLst/>
          </a:prstGeom>
          <a:noFill/>
        </p:spPr>
        <p:txBody>
          <a:bodyPr wrap="square" rtlCol="0">
            <a:spAutoFit/>
          </a:bodyPr>
          <a:lstStyle/>
          <a:p>
            <a:r>
              <a:rPr lang="en-US" dirty="0" smtClean="0"/>
              <a:t>Are the changes in MCS structure associated with changes in energetics?</a:t>
            </a:r>
            <a:endParaRPr lang="fr-FR" dirty="0"/>
          </a:p>
        </p:txBody>
      </p:sp>
    </p:spTree>
    <p:extLst>
      <p:ext uri="{BB962C8B-B14F-4D97-AF65-F5344CB8AC3E}">
        <p14:creationId xmlns:p14="http://schemas.microsoft.com/office/powerpoint/2010/main" val="16154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45027" y="740641"/>
            <a:ext cx="7010400" cy="5334000"/>
          </a:xfrm>
          <a:prstGeom prst="rect">
            <a:avLst/>
          </a:prstGeom>
        </p:spPr>
      </p:pic>
      <p:pic>
        <p:nvPicPr>
          <p:cNvPr id="3" name="Picture 2"/>
          <p:cNvPicPr>
            <a:picLocks noChangeAspect="1"/>
          </p:cNvPicPr>
          <p:nvPr/>
        </p:nvPicPr>
        <p:blipFill>
          <a:blip r:embed="rId4"/>
          <a:stretch>
            <a:fillRect/>
          </a:stretch>
        </p:blipFill>
        <p:spPr>
          <a:xfrm>
            <a:off x="4181964" y="824403"/>
            <a:ext cx="6791325" cy="5400675"/>
          </a:xfrm>
          <a:prstGeom prst="rect">
            <a:avLst/>
          </a:prstGeom>
        </p:spPr>
      </p:pic>
      <p:pic>
        <p:nvPicPr>
          <p:cNvPr id="4" name="Picture 3"/>
          <p:cNvPicPr>
            <a:picLocks noChangeAspect="1"/>
          </p:cNvPicPr>
          <p:nvPr/>
        </p:nvPicPr>
        <p:blipFill>
          <a:blip r:embed="rId5"/>
          <a:stretch>
            <a:fillRect/>
          </a:stretch>
        </p:blipFill>
        <p:spPr>
          <a:xfrm>
            <a:off x="4351564" y="973081"/>
            <a:ext cx="6610350" cy="5276850"/>
          </a:xfrm>
          <a:prstGeom prst="rect">
            <a:avLst/>
          </a:prstGeom>
        </p:spPr>
      </p:pic>
      <p:pic>
        <p:nvPicPr>
          <p:cNvPr id="5" name="Picture 4"/>
          <p:cNvPicPr>
            <a:picLocks noChangeAspect="1"/>
          </p:cNvPicPr>
          <p:nvPr/>
        </p:nvPicPr>
        <p:blipFill>
          <a:blip r:embed="rId6"/>
          <a:stretch>
            <a:fillRect/>
          </a:stretch>
        </p:blipFill>
        <p:spPr>
          <a:xfrm>
            <a:off x="4283152" y="981246"/>
            <a:ext cx="6772275" cy="5257800"/>
          </a:xfrm>
          <a:prstGeom prst="rect">
            <a:avLst/>
          </a:prstGeom>
        </p:spPr>
      </p:pic>
      <p:sp>
        <p:nvSpPr>
          <p:cNvPr id="6" name="TextBox 5"/>
          <p:cNvSpPr txBox="1"/>
          <p:nvPr/>
        </p:nvSpPr>
        <p:spPr>
          <a:xfrm>
            <a:off x="206556" y="190094"/>
            <a:ext cx="11223444" cy="400110"/>
          </a:xfrm>
          <a:prstGeom prst="rect">
            <a:avLst/>
          </a:prstGeom>
          <a:noFill/>
        </p:spPr>
        <p:txBody>
          <a:bodyPr wrap="square" rtlCol="0">
            <a:spAutoFit/>
          </a:bodyPr>
          <a:lstStyle/>
          <a:p>
            <a:r>
              <a:rPr lang="en-US" sz="2000" dirty="0" smtClean="0"/>
              <a:t>The different seasons and phases inhabit different parts of a frequency-</a:t>
            </a:r>
            <a:r>
              <a:rPr lang="en-US" sz="2000" dirty="0" err="1" smtClean="0"/>
              <a:t>MSEa</a:t>
            </a:r>
            <a:r>
              <a:rPr lang="en-US" sz="2000" dirty="0" smtClean="0"/>
              <a:t>-</a:t>
            </a:r>
            <a:r>
              <a:rPr lang="en-US" sz="2000" dirty="0" err="1" smtClean="0"/>
              <a:t>OLRa</a:t>
            </a:r>
            <a:r>
              <a:rPr lang="en-US" sz="2000" dirty="0" smtClean="0"/>
              <a:t> space.</a:t>
            </a:r>
          </a:p>
        </p:txBody>
      </p:sp>
      <p:sp>
        <p:nvSpPr>
          <p:cNvPr id="7" name="Rectangle 6"/>
          <p:cNvSpPr/>
          <p:nvPr/>
        </p:nvSpPr>
        <p:spPr>
          <a:xfrm>
            <a:off x="206556" y="2652457"/>
            <a:ext cx="2480660" cy="1569660"/>
          </a:xfrm>
          <a:prstGeom prst="rect">
            <a:avLst/>
          </a:prstGeom>
        </p:spPr>
        <p:txBody>
          <a:bodyPr wrap="square">
            <a:spAutoFit/>
          </a:bodyPr>
          <a:lstStyle/>
          <a:p>
            <a:pPr lvl="0"/>
            <a:r>
              <a:rPr lang="en-US" sz="2400" dirty="0" smtClean="0">
                <a:solidFill>
                  <a:srgbClr val="FF0000"/>
                </a:solidFill>
              </a:rPr>
              <a:t>Warm phase – DJF</a:t>
            </a:r>
          </a:p>
          <a:p>
            <a:pPr lvl="0"/>
            <a:r>
              <a:rPr lang="en-US" sz="2400" dirty="0" smtClean="0">
                <a:solidFill>
                  <a:srgbClr val="FFC000"/>
                </a:solidFill>
              </a:rPr>
              <a:t>Warm phase – JJA</a:t>
            </a:r>
          </a:p>
          <a:p>
            <a:pPr lvl="0"/>
            <a:r>
              <a:rPr lang="en-US" sz="2400" dirty="0" smtClean="0">
                <a:solidFill>
                  <a:srgbClr val="00B050"/>
                </a:solidFill>
              </a:rPr>
              <a:t>Cold phase – DJF</a:t>
            </a:r>
          </a:p>
          <a:p>
            <a:pPr lvl="0"/>
            <a:r>
              <a:rPr lang="en-US" sz="2400" dirty="0" smtClean="0">
                <a:solidFill>
                  <a:srgbClr val="0070C0"/>
                </a:solidFill>
              </a:rPr>
              <a:t>Cold phase - JJA</a:t>
            </a:r>
            <a:endParaRPr lang="en-US" sz="2400" dirty="0">
              <a:solidFill>
                <a:srgbClr val="0070C0"/>
              </a:solidFill>
            </a:endParaRPr>
          </a:p>
        </p:txBody>
      </p:sp>
      <p:sp>
        <p:nvSpPr>
          <p:cNvPr id="8" name="Rectangle 7"/>
          <p:cNvSpPr/>
          <p:nvPr/>
        </p:nvSpPr>
        <p:spPr>
          <a:xfrm>
            <a:off x="2065916" y="4935285"/>
            <a:ext cx="2340880" cy="1015663"/>
          </a:xfrm>
          <a:prstGeom prst="rect">
            <a:avLst/>
          </a:prstGeom>
        </p:spPr>
        <p:txBody>
          <a:bodyPr wrap="square">
            <a:spAutoFit/>
          </a:bodyPr>
          <a:lstStyle/>
          <a:p>
            <a:r>
              <a:rPr lang="en-US" sz="2000" dirty="0">
                <a:solidFill>
                  <a:srgbClr val="0070C0"/>
                </a:solidFill>
              </a:rPr>
              <a:t>N</a:t>
            </a:r>
            <a:r>
              <a:rPr lang="en-US" sz="2000" dirty="0" smtClean="0">
                <a:solidFill>
                  <a:srgbClr val="0070C0"/>
                </a:solidFill>
              </a:rPr>
              <a:t>egligible </a:t>
            </a:r>
            <a:r>
              <a:rPr lang="en-US" sz="2000" dirty="0" err="1" smtClean="0">
                <a:solidFill>
                  <a:srgbClr val="0070C0"/>
                </a:solidFill>
              </a:rPr>
              <a:t>OLRa</a:t>
            </a:r>
            <a:endParaRPr lang="en-US" sz="2000" dirty="0" smtClean="0">
              <a:solidFill>
                <a:srgbClr val="0070C0"/>
              </a:solidFill>
            </a:endParaRPr>
          </a:p>
          <a:p>
            <a:r>
              <a:rPr lang="en-US" sz="2000" dirty="0" smtClean="0">
                <a:solidFill>
                  <a:srgbClr val="0070C0"/>
                </a:solidFill>
              </a:rPr>
              <a:t>Negative </a:t>
            </a:r>
            <a:r>
              <a:rPr lang="en-US" sz="2000" dirty="0" err="1" smtClean="0">
                <a:solidFill>
                  <a:srgbClr val="0070C0"/>
                </a:solidFill>
              </a:rPr>
              <a:t>MSEa</a:t>
            </a:r>
            <a:endParaRPr lang="en-US" sz="2000" dirty="0" smtClean="0">
              <a:solidFill>
                <a:srgbClr val="0070C0"/>
              </a:solidFill>
            </a:endParaRPr>
          </a:p>
          <a:p>
            <a:r>
              <a:rPr lang="en-US" sz="2000" dirty="0">
                <a:solidFill>
                  <a:srgbClr val="0070C0"/>
                </a:solidFill>
              </a:rPr>
              <a:t>L</a:t>
            </a:r>
            <a:r>
              <a:rPr lang="en-US" sz="2000" dirty="0" smtClean="0">
                <a:solidFill>
                  <a:srgbClr val="0070C0"/>
                </a:solidFill>
              </a:rPr>
              <a:t>ow </a:t>
            </a:r>
            <a:r>
              <a:rPr lang="en-US" sz="2000" dirty="0">
                <a:solidFill>
                  <a:srgbClr val="0070C0"/>
                </a:solidFill>
              </a:rPr>
              <a:t>MCS </a:t>
            </a:r>
            <a:r>
              <a:rPr lang="en-US" sz="2000" dirty="0" smtClean="0">
                <a:solidFill>
                  <a:srgbClr val="0070C0"/>
                </a:solidFill>
              </a:rPr>
              <a:t>frequency</a:t>
            </a:r>
            <a:endParaRPr lang="fr-FR" sz="2000" dirty="0">
              <a:solidFill>
                <a:srgbClr val="0070C0"/>
              </a:solidFill>
            </a:endParaRPr>
          </a:p>
        </p:txBody>
      </p:sp>
      <p:sp>
        <p:nvSpPr>
          <p:cNvPr id="9" name="Rectangle 8"/>
          <p:cNvSpPr/>
          <p:nvPr/>
        </p:nvSpPr>
        <p:spPr>
          <a:xfrm>
            <a:off x="1877694" y="808244"/>
            <a:ext cx="2434050" cy="1015663"/>
          </a:xfrm>
          <a:prstGeom prst="rect">
            <a:avLst/>
          </a:prstGeom>
        </p:spPr>
        <p:txBody>
          <a:bodyPr wrap="square">
            <a:spAutoFit/>
          </a:bodyPr>
          <a:lstStyle/>
          <a:p>
            <a:pPr lvl="0"/>
            <a:r>
              <a:rPr lang="en-US" sz="2000" dirty="0">
                <a:solidFill>
                  <a:srgbClr val="FF0000"/>
                </a:solidFill>
              </a:rPr>
              <a:t>N</a:t>
            </a:r>
            <a:r>
              <a:rPr lang="en-US" sz="2000" dirty="0" smtClean="0">
                <a:solidFill>
                  <a:srgbClr val="FF0000"/>
                </a:solidFill>
              </a:rPr>
              <a:t>egative </a:t>
            </a:r>
            <a:r>
              <a:rPr lang="en-US" sz="2000" dirty="0" err="1" smtClean="0">
                <a:solidFill>
                  <a:srgbClr val="FF0000"/>
                </a:solidFill>
              </a:rPr>
              <a:t>OLRa</a:t>
            </a:r>
            <a:endParaRPr lang="en-US" sz="2000" dirty="0" smtClean="0">
              <a:solidFill>
                <a:srgbClr val="FF0000"/>
              </a:solidFill>
            </a:endParaRPr>
          </a:p>
          <a:p>
            <a:pPr lvl="0"/>
            <a:r>
              <a:rPr lang="en-US" sz="2000" dirty="0" smtClean="0">
                <a:solidFill>
                  <a:srgbClr val="FF0000"/>
                </a:solidFill>
              </a:rPr>
              <a:t>Positive </a:t>
            </a:r>
            <a:r>
              <a:rPr lang="en-US" sz="2000" dirty="0" err="1" smtClean="0">
                <a:solidFill>
                  <a:srgbClr val="FF0000"/>
                </a:solidFill>
              </a:rPr>
              <a:t>MSEa</a:t>
            </a:r>
            <a:endParaRPr lang="en-US" sz="2000" dirty="0" smtClean="0">
              <a:solidFill>
                <a:srgbClr val="FF0000"/>
              </a:solidFill>
            </a:endParaRPr>
          </a:p>
          <a:p>
            <a:pPr lvl="0"/>
            <a:r>
              <a:rPr lang="en-US" sz="2000" dirty="0">
                <a:solidFill>
                  <a:srgbClr val="FF0000"/>
                </a:solidFill>
              </a:rPr>
              <a:t>H</a:t>
            </a:r>
            <a:r>
              <a:rPr lang="en-US" sz="2000" dirty="0" smtClean="0">
                <a:solidFill>
                  <a:srgbClr val="FF0000"/>
                </a:solidFill>
              </a:rPr>
              <a:t>igh MCS frequency</a:t>
            </a:r>
            <a:endParaRPr lang="en-US" sz="2000" dirty="0">
              <a:solidFill>
                <a:srgbClr val="FF0000"/>
              </a:solidFill>
            </a:endParaRPr>
          </a:p>
        </p:txBody>
      </p:sp>
      <p:cxnSp>
        <p:nvCxnSpPr>
          <p:cNvPr id="11" name="Straight Arrow Connector 10"/>
          <p:cNvCxnSpPr/>
          <p:nvPr/>
        </p:nvCxnSpPr>
        <p:spPr>
          <a:xfrm flipV="1">
            <a:off x="1689472" y="1924115"/>
            <a:ext cx="376444" cy="6281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06856" y="4431957"/>
            <a:ext cx="541676" cy="47868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65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2949" y="0"/>
            <a:ext cx="9556474" cy="6858000"/>
          </a:xfrm>
          <a:prstGeom prst="rect">
            <a:avLst/>
          </a:prstGeom>
        </p:spPr>
      </p:pic>
      <p:sp>
        <p:nvSpPr>
          <p:cNvPr id="3" name="TextBox 2"/>
          <p:cNvSpPr txBox="1"/>
          <p:nvPr/>
        </p:nvSpPr>
        <p:spPr>
          <a:xfrm>
            <a:off x="235974" y="221225"/>
            <a:ext cx="1519084" cy="769441"/>
          </a:xfrm>
          <a:prstGeom prst="rect">
            <a:avLst/>
          </a:prstGeom>
          <a:noFill/>
        </p:spPr>
        <p:txBody>
          <a:bodyPr wrap="square" rtlCol="0">
            <a:spAutoFit/>
          </a:bodyPr>
          <a:lstStyle/>
          <a:p>
            <a:r>
              <a:rPr lang="en-US" sz="2200" dirty="0" smtClean="0"/>
              <a:t>DJF climatology</a:t>
            </a:r>
            <a:endParaRPr lang="fr-FR" sz="2200" dirty="0"/>
          </a:p>
        </p:txBody>
      </p:sp>
      <p:sp>
        <p:nvSpPr>
          <p:cNvPr id="4" name="Rectangle 3"/>
          <p:cNvSpPr/>
          <p:nvPr/>
        </p:nvSpPr>
        <p:spPr>
          <a:xfrm>
            <a:off x="1755058" y="0"/>
            <a:ext cx="9694365"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p:cNvPicPr>
            <a:picLocks noChangeAspect="1"/>
          </p:cNvPicPr>
          <p:nvPr/>
        </p:nvPicPr>
        <p:blipFill>
          <a:blip r:embed="rId4"/>
          <a:stretch>
            <a:fillRect/>
          </a:stretch>
        </p:blipFill>
        <p:spPr>
          <a:xfrm>
            <a:off x="2852737" y="19049"/>
            <a:ext cx="7239350" cy="3370204"/>
          </a:xfrm>
          <a:prstGeom prst="rect">
            <a:avLst/>
          </a:prstGeom>
        </p:spPr>
      </p:pic>
      <p:pic>
        <p:nvPicPr>
          <p:cNvPr id="9" name="Picture 8"/>
          <p:cNvPicPr>
            <a:picLocks noChangeAspect="1"/>
          </p:cNvPicPr>
          <p:nvPr/>
        </p:nvPicPr>
        <p:blipFill>
          <a:blip r:embed="rId5"/>
          <a:stretch>
            <a:fillRect/>
          </a:stretch>
        </p:blipFill>
        <p:spPr>
          <a:xfrm>
            <a:off x="2852737" y="3389253"/>
            <a:ext cx="7239350" cy="3586726"/>
          </a:xfrm>
          <a:prstGeom prst="rect">
            <a:avLst/>
          </a:prstGeom>
        </p:spPr>
      </p:pic>
      <p:sp>
        <p:nvSpPr>
          <p:cNvPr id="10" name="TextBox 9"/>
          <p:cNvSpPr txBox="1"/>
          <p:nvPr/>
        </p:nvSpPr>
        <p:spPr>
          <a:xfrm>
            <a:off x="235974" y="2721273"/>
            <a:ext cx="2127663" cy="1631216"/>
          </a:xfrm>
          <a:prstGeom prst="rect">
            <a:avLst/>
          </a:prstGeom>
          <a:noFill/>
        </p:spPr>
        <p:txBody>
          <a:bodyPr wrap="square" rtlCol="0">
            <a:spAutoFit/>
          </a:bodyPr>
          <a:lstStyle/>
          <a:p>
            <a:r>
              <a:rPr lang="en-US" sz="2000" dirty="0" smtClean="0"/>
              <a:t>Can we understand the structural changes in a more dynamic way?</a:t>
            </a:r>
            <a:endParaRPr lang="fr-FR" sz="2000" dirty="0"/>
          </a:p>
        </p:txBody>
      </p:sp>
    </p:spTree>
    <p:extLst>
      <p:ext uri="{BB962C8B-B14F-4D97-AF65-F5344CB8AC3E}">
        <p14:creationId xmlns:p14="http://schemas.microsoft.com/office/powerpoint/2010/main" val="9692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937" y="126727"/>
            <a:ext cx="9041386" cy="477054"/>
          </a:xfrm>
          <a:prstGeom prst="rect">
            <a:avLst/>
          </a:prstGeom>
          <a:noFill/>
        </p:spPr>
        <p:txBody>
          <a:bodyPr wrap="none" rtlCol="0">
            <a:spAutoFit/>
          </a:bodyPr>
          <a:lstStyle/>
          <a:p>
            <a:r>
              <a:rPr lang="en-US" sz="2500" dirty="0" smtClean="0"/>
              <a:t>Can we understand the structural changes in a more dynamic way?</a:t>
            </a:r>
            <a:endParaRPr lang="fr-FR" sz="2500" dirty="0"/>
          </a:p>
        </p:txBody>
      </p:sp>
      <mc:AlternateContent xmlns:mc="http://schemas.openxmlformats.org/markup-compatibility/2006" xmlns:a14="http://schemas.microsoft.com/office/drawing/2010/main">
        <mc:Choice Requires="a14">
          <p:sp>
            <p:nvSpPr>
              <p:cNvPr id="4" name="TextBox 3"/>
              <p:cNvSpPr txBox="1"/>
              <p:nvPr/>
            </p:nvSpPr>
            <p:spPr>
              <a:xfrm>
                <a:off x="2605473" y="1178864"/>
                <a:ext cx="6182489" cy="9309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 </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&gt;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𝑡𝑜𝑝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r>
                            <a:rPr lang="en-US" sz="2400" b="0" i="0" smtClean="0">
                              <a:latin typeface="Cambria Math" panose="02040503050406030204" pitchFamily="18" charset="0"/>
                            </a:rPr>
                            <m:t>)</m:t>
                          </m:r>
                        </m:num>
                        <m:den>
                          <m:r>
                            <m:rPr>
                              <m:sty m:val="p"/>
                            </m:rPr>
                            <a:rPr lang="el-GR" sz="2400" b="0" i="1" smtClean="0">
                              <a:latin typeface="Cambria Math" panose="02040503050406030204" pitchFamily="18" charset="0"/>
                            </a:rPr>
                            <m:t>Γ</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d>
                                <m:dPr>
                                  <m:ctrlPr>
                                    <a:rPr lang="en-US" sz="2400" b="0" i="1" smtClean="0">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&gt;</m:t>
                                  </m:r>
                                  <m:r>
                                    <a:rPr lang="en-US" sz="2400">
                                      <a:latin typeface="Cambria Math" panose="02040503050406030204" pitchFamily="18" charset="0"/>
                                    </a:rPr>
                                    <m:t>3 </m:t>
                                  </m:r>
                                  <m:r>
                                    <m:rPr>
                                      <m:sty m:val="p"/>
                                    </m:rPr>
                                    <a:rPr lang="en-US" sz="2400">
                                      <a:latin typeface="Cambria Math" panose="02040503050406030204" pitchFamily="18" charset="0"/>
                                    </a:rPr>
                                    <m:t>hr</m:t>
                                  </m:r>
                                </m:e>
                              </m:d>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m:t>
                                  </m:r>
                                </m:e>
                                <m:sub>
                                  <m:r>
                                    <a:rPr lang="en-US" sz="2400" b="0" i="1" smtClean="0">
                                      <a:latin typeface="Cambria Math" panose="02040503050406030204" pitchFamily="18" charset="0"/>
                                    </a:rPr>
                                    <m:t>𝑚𝑎𝑥</m:t>
                                  </m:r>
                                </m:sub>
                                <m:sup/>
                              </m:sSubSup>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0" smtClean="0">
                                      <a:latin typeface="Cambria Math" panose="02040503050406030204" pitchFamily="18" charset="0"/>
                                    </a:rPr>
                                    <m:t>3 </m:t>
                                  </m:r>
                                  <m:r>
                                    <m:rPr>
                                      <m:sty m:val="p"/>
                                    </m:rPr>
                                    <a:rPr lang="en-US" sz="2400" b="0" i="0" smtClean="0">
                                      <a:latin typeface="Cambria Math" panose="02040503050406030204" pitchFamily="18" charset="0"/>
                                    </a:rPr>
                                    <m:t>hr</m:t>
                                  </m:r>
                                </m:e>
                              </m:d>
                              <m:r>
                                <a:rPr lang="en-US" sz="2400" b="0" i="1" smtClean="0">
                                  <a:latin typeface="Cambria Math" panose="02040503050406030204" pitchFamily="18" charset="0"/>
                                </a:rPr>
                                <m:t> </m:t>
                              </m:r>
                            </m:e>
                          </m:d>
                        </m:den>
                      </m:f>
                    </m:oMath>
                  </m:oMathPara>
                </a14:m>
                <a:endParaRPr lang="fr-F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605473" y="1178864"/>
                <a:ext cx="6182489" cy="930960"/>
              </a:xfrm>
              <a:prstGeom prst="rect">
                <a:avLst/>
              </a:prstGeom>
              <a:blipFill rotWithShape="0">
                <a:blip r:embed="rId3"/>
                <a:stretch>
                  <a:fillRect/>
                </a:stretch>
              </a:blipFill>
            </p:spPr>
            <p:txBody>
              <a:bodyPr/>
              <a:lstStyle/>
              <a:p>
                <a:r>
                  <a:rPr lang="fr-FR">
                    <a:noFill/>
                  </a:rPr>
                  <a:t> </a:t>
                </a:r>
              </a:p>
            </p:txBody>
          </p:sp>
        </mc:Fallback>
      </mc:AlternateContent>
      <p:sp>
        <p:nvSpPr>
          <p:cNvPr id="5" name="TextBox 4"/>
          <p:cNvSpPr txBox="1"/>
          <p:nvPr/>
        </p:nvSpPr>
        <p:spPr>
          <a:xfrm>
            <a:off x="2605472" y="694092"/>
            <a:ext cx="2233945" cy="369332"/>
          </a:xfrm>
          <a:prstGeom prst="rect">
            <a:avLst/>
          </a:prstGeom>
          <a:noFill/>
        </p:spPr>
        <p:txBody>
          <a:bodyPr wrap="none" rtlCol="0">
            <a:spAutoFit/>
          </a:bodyPr>
          <a:lstStyle/>
          <a:p>
            <a:r>
              <a:rPr lang="en-US" dirty="0" smtClean="0">
                <a:solidFill>
                  <a:srgbClr val="FF0000"/>
                </a:solidFill>
              </a:rPr>
              <a:t>system growth metric</a:t>
            </a:r>
            <a:endParaRPr lang="fr-FR" dirty="0">
              <a:solidFill>
                <a:srgbClr val="FF0000"/>
              </a:solidFill>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370131840"/>
                  </p:ext>
                </p:extLst>
              </p:nvPr>
            </p:nvGraphicFramePr>
            <p:xfrm>
              <a:off x="514349" y="2475354"/>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&lt;0</m:t>
                                </m:r>
                              </m:oMath>
                            </m:oMathPara>
                          </a14:m>
                          <a:endParaRPr lang="fr-FR" sz="2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500" b="0" i="1" smtClean="0">
                                    <a:latin typeface="Cambria Math" panose="02040503050406030204" pitchFamily="18" charset="0"/>
                                    <a:ea typeface="Cambria Math" panose="02040503050406030204" pitchFamily="18" charset="0"/>
                                  </a:rPr>
                                  <m:t>𝛾</m:t>
                                </m:r>
                                <m:r>
                                  <a:rPr lang="en-US" sz="2500" b="0" i="1" smtClean="0">
                                    <a:latin typeface="Cambria Math" panose="02040503050406030204" pitchFamily="18" charset="0"/>
                                    <a:ea typeface="Cambria Math" panose="02040503050406030204" pitchFamily="18" charset="0"/>
                                  </a:rPr>
                                  <m:t>&gt;0</m:t>
                                </m:r>
                              </m:oMath>
                            </m:oMathPara>
                          </a14:m>
                          <a:endParaRPr lang="fr-FR" sz="2500" b="0" dirty="0"/>
                        </a:p>
                      </a:txBody>
                      <a:tcPr>
                        <a:lnL w="12700" cap="flat" cmpd="sng" algn="ctr">
                          <a:solidFill>
                            <a:schemeClr val="tx1"/>
                          </a:solidFill>
                          <a:prstDash val="solid"/>
                          <a:round/>
                          <a:headEnd type="none" w="med" len="med"/>
                          <a:tailEnd type="none" w="med" len="med"/>
                        </a:ln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fr-FR" sz="2200"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sz="2200" baseline="0" dirty="0" smtClean="0"/>
                        </a:p>
                      </a:txBody>
                      <a:tcPr>
                        <a:solidFill>
                          <a:schemeClr val="bg1"/>
                        </a:solidFill>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370131840"/>
                  </p:ext>
                </p:extLst>
              </p:nvPr>
            </p:nvGraphicFramePr>
            <p:xfrm>
              <a:off x="514349" y="2475354"/>
              <a:ext cx="11449051" cy="4028317"/>
            </p:xfrm>
            <a:graphic>
              <a:graphicData uri="http://schemas.openxmlformats.org/drawingml/2006/table">
                <a:tbl>
                  <a:tblPr firstRow="1" bandRow="1">
                    <a:tableStyleId>{D7AC3CCA-C797-4891-BE02-D94E43425B78}</a:tableStyleId>
                  </a:tblPr>
                  <a:tblGrid>
                    <a:gridCol w="5925822"/>
                    <a:gridCol w="5523229"/>
                  </a:tblGrid>
                  <a:tr h="748190">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03" t="-813" r="-93320" b="-439024"/>
                          </a:stretch>
                        </a:blipFill>
                      </a:tcPr>
                    </a:tc>
                    <a:tc>
                      <a:txBody>
                        <a:bodyPr/>
                        <a:lstStyle/>
                        <a:p>
                          <a:endParaRPr lang="fr-FR"/>
                        </a:p>
                      </a:txBody>
                      <a:tcPr>
                        <a:lnL w="12700" cap="flat" cmpd="sng" algn="ctr">
                          <a:solidFill>
                            <a:schemeClr val="tx1"/>
                          </a:solidFill>
                          <a:prstDash val="solid"/>
                          <a:round/>
                          <a:headEnd type="none" w="med" len="med"/>
                          <a:tailEnd type="none" w="med" len="med"/>
                        </a:lnL>
                        <a:blipFill rotWithShape="0">
                          <a:blip r:embed="rId4"/>
                          <a:stretch>
                            <a:fillRect l="-107506" t="-813" r="-221" b="-439024"/>
                          </a:stretch>
                        </a:blipFill>
                      </a:tcPr>
                    </a:tc>
                  </a:tr>
                  <a:tr h="1628544">
                    <a:tc>
                      <a:txBody>
                        <a:bodyPr/>
                        <a:lstStyle/>
                        <a:p>
                          <a:pPr algn="ctr"/>
                          <a:endParaRPr lang="en-US" sz="2200" i="0" dirty="0" smtClean="0"/>
                        </a:p>
                        <a:p>
                          <a:pPr algn="ctr"/>
                          <a:r>
                            <a:rPr lang="en-US" sz="1800" i="1" dirty="0" err="1" smtClean="0"/>
                            <a:t>T</a:t>
                          </a:r>
                          <a:r>
                            <a:rPr lang="en-US" sz="1800" i="1" baseline="-25000" dirty="0" err="1" smtClean="0"/>
                            <a:t>top</a:t>
                          </a:r>
                          <a:r>
                            <a:rPr lang="en-US" sz="1800" i="0" baseline="0" dirty="0" smtClean="0"/>
                            <a:t>(late) &gt;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contracting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&lt;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shrinking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fr-FR" sz="2200" dirty="0"/>
                        </a:p>
                      </a:txBody>
                      <a:tcPr>
                        <a:solidFill>
                          <a:schemeClr val="bg1"/>
                        </a:solidFill>
                      </a:tcPr>
                    </a:tc>
                  </a:tr>
                  <a:tr h="1651583">
                    <a:tc>
                      <a:txBody>
                        <a:bodyPr/>
                        <a:lstStyle/>
                        <a:p>
                          <a:pPr algn="ctr"/>
                          <a:endParaRPr lang="en-US" dirty="0" smtClean="0"/>
                        </a:p>
                        <a:p>
                          <a:pPr algn="ctr"/>
                          <a:r>
                            <a:rPr lang="en-US" sz="1800" i="1" dirty="0" err="1" smtClean="0"/>
                            <a:t>T</a:t>
                          </a:r>
                          <a:r>
                            <a:rPr lang="en-US" sz="1800" i="1" baseline="-25000" dirty="0" err="1" smtClean="0"/>
                            <a:t>top</a:t>
                          </a:r>
                          <a:r>
                            <a:rPr lang="en-US" sz="1800" i="0" baseline="0" dirty="0" smtClean="0"/>
                            <a:t>(late) &lt; </a:t>
                          </a:r>
                          <a:r>
                            <a:rPr lang="en-US" sz="1800" i="1" baseline="0" dirty="0" err="1" smtClean="0"/>
                            <a:t>T</a:t>
                          </a:r>
                          <a:r>
                            <a:rPr lang="en-US" sz="1800" i="1" baseline="-25000" dirty="0" err="1" smtClean="0"/>
                            <a:t>top</a:t>
                          </a:r>
                          <a:r>
                            <a:rPr lang="en-US" sz="1800" i="0" baseline="-25000" dirty="0" smtClean="0"/>
                            <a:t> </a:t>
                          </a:r>
                          <a:r>
                            <a:rPr lang="en-US" sz="1800" i="0" baseline="0" dirty="0" smtClean="0"/>
                            <a:t>(early) </a:t>
                          </a:r>
                          <a:r>
                            <a:rPr lang="en-US" sz="2200" i="0" baseline="0" dirty="0" smtClean="0">
                              <a:sym typeface="Wingdings" panose="05000000000000000000" pitchFamily="2" charset="2"/>
                            </a:rPr>
                            <a:t></a:t>
                          </a:r>
                          <a:r>
                            <a:rPr lang="en-US" sz="2200" i="1" baseline="0" dirty="0" smtClean="0"/>
                            <a:t>  </a:t>
                          </a:r>
                          <a:r>
                            <a:rPr lang="en-US" sz="2200" b="1" dirty="0" smtClean="0"/>
                            <a:t>Vertical deepening</a:t>
                          </a:r>
                        </a:p>
                        <a:p>
                          <a:pPr algn="ctr"/>
                          <a:endParaRPr lang="en-US" sz="2200" dirty="0" smtClean="0"/>
                        </a:p>
                        <a:p>
                          <a:pPr algn="ctr"/>
                          <a:r>
                            <a:rPr lang="en-US" sz="1800" i="1" baseline="0" dirty="0" err="1" smtClean="0"/>
                            <a:t>r</a:t>
                          </a:r>
                          <a:r>
                            <a:rPr lang="en-US" sz="1800" i="1" baseline="-25000" dirty="0" err="1" smtClean="0"/>
                            <a:t>max</a:t>
                          </a:r>
                          <a:r>
                            <a:rPr lang="en-US" sz="1800" i="0" baseline="0" dirty="0" smtClean="0"/>
                            <a:t>(late) &gt; </a:t>
                          </a:r>
                          <a:r>
                            <a:rPr lang="en-US" sz="1800" i="1" baseline="0" dirty="0" err="1" smtClean="0"/>
                            <a:t>r</a:t>
                          </a:r>
                          <a:r>
                            <a:rPr lang="en-US" sz="1800" i="1" baseline="-25000" dirty="0" err="1" smtClean="0"/>
                            <a:t>max</a:t>
                          </a:r>
                          <a:r>
                            <a:rPr lang="en-US" sz="1800" i="0" baseline="-25000" dirty="0" smtClean="0"/>
                            <a:t> </a:t>
                          </a:r>
                          <a:r>
                            <a:rPr lang="en-US" sz="1800" i="0" baseline="0" dirty="0" smtClean="0"/>
                            <a:t>(early) </a:t>
                          </a:r>
                          <a:r>
                            <a:rPr lang="en-US" sz="2200" i="0" baseline="0" dirty="0" smtClean="0">
                              <a:sym typeface="Wingdings" panose="05000000000000000000" pitchFamily="2" charset="2"/>
                            </a:rPr>
                            <a:t> </a:t>
                          </a:r>
                          <a:r>
                            <a:rPr lang="en-US" sz="2200" b="1" dirty="0" smtClean="0"/>
                            <a:t>Horizontal</a:t>
                          </a:r>
                          <a:r>
                            <a:rPr lang="en-US" sz="2200" b="1" baseline="0" dirty="0" smtClean="0"/>
                            <a:t> spreading</a:t>
                          </a:r>
                        </a:p>
                      </a:txBody>
                      <a:tcPr>
                        <a:solidFill>
                          <a:schemeClr val="bg1"/>
                        </a:solidFill>
                      </a:tcPr>
                    </a:tc>
                    <a:tc>
                      <a:txBody>
                        <a:bodyPr/>
                        <a:lstStyle/>
                        <a:p>
                          <a:pPr algn="ctr"/>
                          <a:endParaRPr lang="en-US" sz="2200" baseline="0" dirty="0" smtClean="0"/>
                        </a:p>
                      </a:txBody>
                      <a:tcPr>
                        <a:solidFill>
                          <a:schemeClr val="bg1"/>
                        </a:solidFill>
                      </a:tcPr>
                    </a:tc>
                  </a:tr>
                </a:tbl>
              </a:graphicData>
            </a:graphic>
          </p:graphicFrame>
        </mc:Fallback>
      </mc:AlternateContent>
    </p:spTree>
    <p:extLst>
      <p:ext uri="{BB962C8B-B14F-4D97-AF65-F5344CB8AC3E}">
        <p14:creationId xmlns:p14="http://schemas.microsoft.com/office/powerpoint/2010/main" val="283604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4334</TotalTime>
  <Words>2093</Words>
  <Application>Microsoft Office PowerPoint</Application>
  <PresentationFormat>Widescreen</PresentationFormat>
  <Paragraphs>236</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Wingdings</vt:lpstr>
      <vt:lpstr>Office Theme</vt:lpstr>
      <vt:lpstr>Changes in mesoscale convective system structure with ENSO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Sylvia Sullivan</dc:creator>
  <cp:lastModifiedBy>Sylvia Sullivan</cp:lastModifiedBy>
  <cp:revision>100</cp:revision>
  <dcterms:created xsi:type="dcterms:W3CDTF">2018-03-02T16:21:24Z</dcterms:created>
  <dcterms:modified xsi:type="dcterms:W3CDTF">2018-04-10T08:11:31Z</dcterms:modified>
</cp:coreProperties>
</file>